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08" r:id="rId3"/>
    <p:sldId id="306" r:id="rId4"/>
    <p:sldId id="309" r:id="rId5"/>
    <p:sldId id="310" r:id="rId6"/>
    <p:sldId id="311" r:id="rId7"/>
    <p:sldId id="313" r:id="rId8"/>
    <p:sldId id="312" r:id="rId9"/>
    <p:sldId id="326" r:id="rId10"/>
    <p:sldId id="327" r:id="rId11"/>
    <p:sldId id="314" r:id="rId12"/>
    <p:sldId id="325" r:id="rId13"/>
    <p:sldId id="316" r:id="rId14"/>
    <p:sldId id="318" r:id="rId15"/>
    <p:sldId id="319" r:id="rId16"/>
    <p:sldId id="322" r:id="rId17"/>
    <p:sldId id="323" r:id="rId18"/>
    <p:sldId id="324" r:id="rId19"/>
    <p:sldId id="258"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28" r:id="rId40"/>
    <p:sldId id="329" r:id="rId4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9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hr-HR" sz="2400" dirty="0" smtClean="0"/>
              <a:t>1407 </a:t>
            </a:r>
            <a:r>
              <a:rPr lang="hr-HR" sz="2400" dirty="0" err="1"/>
              <a:t>documents</a:t>
            </a:r>
            <a:r>
              <a:rPr lang="hr-HR" sz="2400" dirty="0"/>
              <a:t> on HRČAK</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sr-Latn-RS"/>
        </a:p>
      </c:txPr>
    </c:title>
    <c:autoTitleDeleted val="0"/>
    <c:plotArea>
      <c:layout/>
      <c:barChart>
        <c:barDir val="bar"/>
        <c:grouping val="clustered"/>
        <c:varyColors val="0"/>
        <c:ser>
          <c:idx val="0"/>
          <c:order val="0"/>
          <c:tx>
            <c:strRef>
              <c:f>Sheet2!$B$1</c:f>
              <c:strCache>
                <c:ptCount val="1"/>
                <c:pt idx="0">
                  <c:v># journals</c:v>
                </c:pt>
              </c:strCache>
            </c:strRef>
          </c:tx>
          <c:spPr>
            <a:solidFill>
              <a:schemeClr val="accent1"/>
            </a:solidFill>
            <a:ln>
              <a:noFill/>
            </a:ln>
            <a:effectLst>
              <a:outerShdw blurRad="50800" dist="38100" dir="2700000" algn="tl" rotWithShape="0">
                <a:schemeClr val="bg1">
                  <a:alpha val="98000"/>
                </a:scheme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ethics</c:v>
                </c:pt>
                <c:pt idx="1">
                  <c:v>impressum</c:v>
                </c:pt>
                <c:pt idx="2">
                  <c:v>instructions for authors</c:v>
                </c:pt>
                <c:pt idx="3">
                  <c:v>instructions for peer reviewers</c:v>
                </c:pt>
                <c:pt idx="4">
                  <c:v>guidelines on references</c:v>
                </c:pt>
              </c:strCache>
            </c:strRef>
          </c:cat>
          <c:val>
            <c:numRef>
              <c:f>Sheet2!$B$2:$B$6</c:f>
              <c:numCache>
                <c:formatCode>General</c:formatCode>
                <c:ptCount val="5"/>
                <c:pt idx="0">
                  <c:v>9</c:v>
                </c:pt>
                <c:pt idx="1">
                  <c:v>539</c:v>
                </c:pt>
                <c:pt idx="2">
                  <c:v>588</c:v>
                </c:pt>
                <c:pt idx="3">
                  <c:v>145</c:v>
                </c:pt>
                <c:pt idx="4">
                  <c:v>126</c:v>
                </c:pt>
              </c:numCache>
            </c:numRef>
          </c:val>
        </c:ser>
        <c:dLbls>
          <c:showLegendKey val="0"/>
          <c:showVal val="0"/>
          <c:showCatName val="0"/>
          <c:showSerName val="0"/>
          <c:showPercent val="0"/>
          <c:showBubbleSize val="0"/>
        </c:dLbls>
        <c:gapWidth val="124"/>
        <c:axId val="303017680"/>
        <c:axId val="303018856"/>
      </c:barChart>
      <c:catAx>
        <c:axId val="30301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sr-Latn-RS"/>
          </a:p>
        </c:txPr>
        <c:crossAx val="303018856"/>
        <c:crosses val="autoZero"/>
        <c:auto val="1"/>
        <c:lblAlgn val="ctr"/>
        <c:lblOffset val="100"/>
        <c:noMultiLvlLbl val="0"/>
      </c:catAx>
      <c:valAx>
        <c:axId val="303018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303017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Sheet3!$A$2:$A$13</c:f>
              <c:strCache>
                <c:ptCount val="12"/>
                <c:pt idx="0">
                  <c:v>MANUSCRIPT\MANUSCRIPT_ELEMENTS\ABSTRACT</c:v>
                </c:pt>
                <c:pt idx="1">
                  <c:v>MANUSCRIPT\MANUSCRIPT_ELEMENTS\ACKNOWLEDGMENT</c:v>
                </c:pt>
                <c:pt idx="2">
                  <c:v>MANUSCRIPT\MANUSCRIPT_ELEMENTS\CONCLUSION</c:v>
                </c:pt>
                <c:pt idx="3">
                  <c:v>MANUSCRIPT\MANUSCRIPT_ELEMENTS\DISCUSSION</c:v>
                </c:pt>
                <c:pt idx="4">
                  <c:v>MANUSCRIPT\MANUSCRIPT_ELEMENTS\INTRODUCTION/BACKGROUND</c:v>
                </c:pt>
                <c:pt idx="5">
                  <c:v>MANUSCRIPT\MANUSCRIPT_ELEMENTS\KEY_WORDS</c:v>
                </c:pt>
                <c:pt idx="6">
                  <c:v>MANUSCRIPT\MANUSCRIPT_ELEMENTS\REFERENCES</c:v>
                </c:pt>
                <c:pt idx="7">
                  <c:v>MANUSCRIPT\MANUSCRIPT_ELEMENTS\RESULTS</c:v>
                </c:pt>
                <c:pt idx="8">
                  <c:v>MANUSCRIPT\MANUSCRIPT_ELEMENTS\STUDY</c:v>
                </c:pt>
                <c:pt idx="9">
                  <c:v>MANUSCRIPT\MANUSCRIPT_ELEMENTS\TITLE</c:v>
                </c:pt>
                <c:pt idx="10">
                  <c:v>MANUSCRIPT\TABLES_AND_FIGURES</c:v>
                </c:pt>
                <c:pt idx="11">
                  <c:v>MANUSCRIPT\TYPE_OF_PAPER</c:v>
                </c:pt>
              </c:strCache>
            </c:strRef>
          </c:cat>
          <c:val>
            <c:numRef>
              <c:f>Sheet3!$G$2:$G$13</c:f>
              <c:numCache>
                <c:formatCode>0.00%</c:formatCode>
                <c:ptCount val="12"/>
                <c:pt idx="0">
                  <c:v>0.54390000000000005</c:v>
                </c:pt>
                <c:pt idx="1">
                  <c:v>0</c:v>
                </c:pt>
                <c:pt idx="2">
                  <c:v>0.56140000000000001</c:v>
                </c:pt>
                <c:pt idx="3">
                  <c:v>5.2600000000000001E-2</c:v>
                </c:pt>
                <c:pt idx="4">
                  <c:v>0.1754</c:v>
                </c:pt>
                <c:pt idx="5">
                  <c:v>0.26319999999999999</c:v>
                </c:pt>
                <c:pt idx="6">
                  <c:v>0.85960000000000003</c:v>
                </c:pt>
                <c:pt idx="7">
                  <c:v>0.57889999999999997</c:v>
                </c:pt>
                <c:pt idx="8">
                  <c:v>0.43859999999999999</c:v>
                </c:pt>
                <c:pt idx="9">
                  <c:v>0.9123</c:v>
                </c:pt>
                <c:pt idx="10">
                  <c:v>0.38600000000000001</c:v>
                </c:pt>
                <c:pt idx="11">
                  <c:v>0.94740000000000002</c:v>
                </c:pt>
              </c:numCache>
            </c:numRef>
          </c:val>
        </c:ser>
        <c:dLbls>
          <c:showLegendKey val="0"/>
          <c:showVal val="0"/>
          <c:showCatName val="0"/>
          <c:showSerName val="0"/>
          <c:showPercent val="0"/>
          <c:showBubbleSize val="0"/>
        </c:dLbls>
        <c:gapWidth val="182"/>
        <c:axId val="221853128"/>
        <c:axId val="221852344"/>
      </c:barChart>
      <c:catAx>
        <c:axId val="221853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221852344"/>
        <c:crosses val="autoZero"/>
        <c:auto val="1"/>
        <c:lblAlgn val="ctr"/>
        <c:lblOffset val="100"/>
        <c:noMultiLvlLbl val="0"/>
      </c:catAx>
      <c:valAx>
        <c:axId val="2218523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2218531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Sheet3!$A$14:$A$25</c:f>
              <c:strCache>
                <c:ptCount val="12"/>
                <c:pt idx="0">
                  <c:v>PEER_REVIEW\ETHICAL_ISSUES\AUTHOR_COI</c:v>
                </c:pt>
                <c:pt idx="1">
                  <c:v>PEER_REVIEW\ETHICAL_ISSUES\AUTHORSHIP</c:v>
                </c:pt>
                <c:pt idx="2">
                  <c:v>PEER_REVIEW\ETHICAL_ISSUES\DUPLICATE SUBMISSIONS</c:v>
                </c:pt>
                <c:pt idx="3">
                  <c:v>PEER_REVIEW\ETHICAL_ISSUES\FUNDING</c:v>
                </c:pt>
                <c:pt idx="4">
                  <c:v>PEER_REVIEW\ETHICAL_ISSUES\GUIDELINES</c:v>
                </c:pt>
                <c:pt idx="5">
                  <c:v>PEER_REVIEW\ETHICAL_ISSUES\MISCONDUCT</c:v>
                </c:pt>
                <c:pt idx="6">
                  <c:v>PEER_REVIEW\ETHICAL_ISSUES\PLAGIARISM</c:v>
                </c:pt>
                <c:pt idx="7">
                  <c:v>PEER_REVIEW\ETHICAL_ISSUES\REPORTING</c:v>
                </c:pt>
                <c:pt idx="8">
                  <c:v>PEER_REVIEW\JOURNAL_SCOPE</c:v>
                </c:pt>
                <c:pt idx="9">
                  <c:v>PEER_REVIEW\NOVELTY/ORIGINALITY</c:v>
                </c:pt>
                <c:pt idx="10">
                  <c:v>PEER_REVIEW\PEER_REVIEW_TYPE</c:v>
                </c:pt>
                <c:pt idx="11">
                  <c:v>PEER_REVIEW\REVISION_RESULT</c:v>
                </c:pt>
              </c:strCache>
            </c:strRef>
          </c:cat>
          <c:val>
            <c:numRef>
              <c:f>Sheet3!$G$14:$G$25</c:f>
              <c:numCache>
                <c:formatCode>0.00%</c:formatCode>
                <c:ptCount val="12"/>
                <c:pt idx="0">
                  <c:v>5.2600000000000001E-2</c:v>
                </c:pt>
                <c:pt idx="1">
                  <c:v>1.7500000000000002E-2</c:v>
                </c:pt>
                <c:pt idx="2">
                  <c:v>0</c:v>
                </c:pt>
                <c:pt idx="3">
                  <c:v>1.7500000000000002E-2</c:v>
                </c:pt>
                <c:pt idx="4">
                  <c:v>0</c:v>
                </c:pt>
                <c:pt idx="5">
                  <c:v>1.7500000000000002E-2</c:v>
                </c:pt>
                <c:pt idx="6">
                  <c:v>0</c:v>
                </c:pt>
                <c:pt idx="7">
                  <c:v>3.5099999999999999E-2</c:v>
                </c:pt>
                <c:pt idx="8">
                  <c:v>0.68420000000000003</c:v>
                </c:pt>
                <c:pt idx="9">
                  <c:v>0.42109999999999997</c:v>
                </c:pt>
                <c:pt idx="10">
                  <c:v>0.1404</c:v>
                </c:pt>
                <c:pt idx="11">
                  <c:v>0.73680000000000001</c:v>
                </c:pt>
              </c:numCache>
            </c:numRef>
          </c:val>
        </c:ser>
        <c:dLbls>
          <c:showLegendKey val="0"/>
          <c:showVal val="0"/>
          <c:showCatName val="0"/>
          <c:showSerName val="0"/>
          <c:showPercent val="0"/>
          <c:showBubbleSize val="0"/>
        </c:dLbls>
        <c:gapWidth val="182"/>
        <c:axId val="276718480"/>
        <c:axId val="276722400"/>
      </c:barChart>
      <c:catAx>
        <c:axId val="27671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276722400"/>
        <c:crosses val="autoZero"/>
        <c:auto val="1"/>
        <c:lblAlgn val="ctr"/>
        <c:lblOffset val="100"/>
        <c:noMultiLvlLbl val="0"/>
      </c:catAx>
      <c:valAx>
        <c:axId val="2767224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sr-Latn-RS"/>
          </a:p>
        </c:txPr>
        <c:crossAx val="2767184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Sheet3!$A$26:$A$30</c:f>
              <c:strCache>
                <c:ptCount val="5"/>
                <c:pt idx="0">
                  <c:v>REVIEWER\BIAS</c:v>
                </c:pt>
                <c:pt idx="1">
                  <c:v>REVIEWER\CONFIDENTIALITY</c:v>
                </c:pt>
                <c:pt idx="2">
                  <c:v>REVIEWER\RESPONSIBILITIES</c:v>
                </c:pt>
                <c:pt idx="3">
                  <c:v>REVIEWER\REVIEWER_COI</c:v>
                </c:pt>
                <c:pt idx="4">
                  <c:v>REVIEWER\TIMELINESS</c:v>
                </c:pt>
              </c:strCache>
            </c:strRef>
          </c:cat>
          <c:val>
            <c:numRef>
              <c:f>Sheet3!$G$26:$G$30</c:f>
              <c:numCache>
                <c:formatCode>0.00%</c:formatCode>
                <c:ptCount val="5"/>
                <c:pt idx="0">
                  <c:v>1.7500000000000002E-2</c:v>
                </c:pt>
                <c:pt idx="1">
                  <c:v>0.193</c:v>
                </c:pt>
                <c:pt idx="2">
                  <c:v>1.7500000000000002E-2</c:v>
                </c:pt>
                <c:pt idx="3">
                  <c:v>0</c:v>
                </c:pt>
                <c:pt idx="4">
                  <c:v>0.1404</c:v>
                </c:pt>
              </c:numCache>
            </c:numRef>
          </c:val>
        </c:ser>
        <c:dLbls>
          <c:showLegendKey val="0"/>
          <c:showVal val="0"/>
          <c:showCatName val="0"/>
          <c:showSerName val="0"/>
          <c:showPercent val="0"/>
          <c:showBubbleSize val="0"/>
        </c:dLbls>
        <c:gapWidth val="182"/>
        <c:axId val="295520384"/>
        <c:axId val="295517248"/>
      </c:barChart>
      <c:catAx>
        <c:axId val="295520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295517248"/>
        <c:crosses val="autoZero"/>
        <c:auto val="1"/>
        <c:lblAlgn val="ctr"/>
        <c:lblOffset val="100"/>
        <c:noMultiLvlLbl val="0"/>
      </c:catAx>
      <c:valAx>
        <c:axId val="2955172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r-Latn-RS"/>
          </a:p>
        </c:txPr>
        <c:crossAx val="295520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'2kat'!$G$1</c:f>
              <c:strCache>
                <c:ptCount val="1"/>
                <c:pt idx="0">
                  <c:v>% CASES</c:v>
                </c:pt>
              </c:strCache>
            </c:strRef>
          </c:tx>
          <c:spPr>
            <a:solidFill>
              <a:schemeClr val="accent1"/>
            </a:solidFill>
            <a:ln>
              <a:noFill/>
            </a:ln>
            <a:effectLst/>
          </c:spPr>
          <c:invertIfNegative val="0"/>
          <c:cat>
            <c:strRef>
              <c:f>'2kat'!$A$2:$A$4</c:f>
              <c:strCache>
                <c:ptCount val="3"/>
                <c:pt idx="0">
                  <c:v>MANUSCRIPT\MANUSCRIPT_ELEMENTS</c:v>
                </c:pt>
                <c:pt idx="1">
                  <c:v>MANUSCRIPT\TABLES_AND_FIGURES</c:v>
                </c:pt>
                <c:pt idx="2">
                  <c:v>MANUSCRIPT\TYPE_OF_PAPER</c:v>
                </c:pt>
              </c:strCache>
            </c:strRef>
          </c:cat>
          <c:val>
            <c:numRef>
              <c:f>'2kat'!$G$2:$G$4</c:f>
              <c:numCache>
                <c:formatCode>0.00%</c:formatCode>
                <c:ptCount val="3"/>
                <c:pt idx="0">
                  <c:v>0.9355</c:v>
                </c:pt>
                <c:pt idx="1">
                  <c:v>0.4516</c:v>
                </c:pt>
                <c:pt idx="2">
                  <c:v>0.9032</c:v>
                </c:pt>
              </c:numCache>
            </c:numRef>
          </c:val>
        </c:ser>
        <c:dLbls>
          <c:showLegendKey val="0"/>
          <c:showVal val="0"/>
          <c:showCatName val="0"/>
          <c:showSerName val="0"/>
          <c:showPercent val="0"/>
          <c:showBubbleSize val="0"/>
        </c:dLbls>
        <c:gapWidth val="182"/>
        <c:axId val="375038416"/>
        <c:axId val="375036848"/>
      </c:barChart>
      <c:catAx>
        <c:axId val="37503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sr-Latn-RS"/>
          </a:p>
        </c:txPr>
        <c:crossAx val="375036848"/>
        <c:crosses val="autoZero"/>
        <c:auto val="1"/>
        <c:lblAlgn val="ctr"/>
        <c:lblOffset val="100"/>
        <c:noMultiLvlLbl val="0"/>
      </c:catAx>
      <c:valAx>
        <c:axId val="37503684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37503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'3kat'!$G$1</c:f>
              <c:strCache>
                <c:ptCount val="1"/>
                <c:pt idx="0">
                  <c:v>% CASES</c:v>
                </c:pt>
              </c:strCache>
            </c:strRef>
          </c:tx>
          <c:spPr>
            <a:solidFill>
              <a:schemeClr val="accent1"/>
            </a:solidFill>
            <a:ln>
              <a:noFill/>
            </a:ln>
            <a:effectLst/>
          </c:spPr>
          <c:invertIfNegative val="0"/>
          <c:cat>
            <c:strRef>
              <c:f>'3kat'!$A$2:$A$13</c:f>
              <c:strCache>
                <c:ptCount val="12"/>
                <c:pt idx="0">
                  <c:v>MANUSCRIPT\MANUSCRIPT_ELEMENTS\ABSTRACT</c:v>
                </c:pt>
                <c:pt idx="1">
                  <c:v>MANUSCRIPT\MANUSCRIPT_ELEMENTS\ACKNOWLEDGMENT</c:v>
                </c:pt>
                <c:pt idx="2">
                  <c:v>MANUSCRIPT\MANUSCRIPT_ELEMENTS\CONCLUSION</c:v>
                </c:pt>
                <c:pt idx="3">
                  <c:v>MANUSCRIPT\MANUSCRIPT_ELEMENTS\DISCUSSION</c:v>
                </c:pt>
                <c:pt idx="4">
                  <c:v>MANUSCRIPT\MANUSCRIPT_ELEMENTS\INTRODUCTION/BACKGROUND</c:v>
                </c:pt>
                <c:pt idx="5">
                  <c:v>MANUSCRIPT\MANUSCRIPT_ELEMENTS\KEY_WORDS</c:v>
                </c:pt>
                <c:pt idx="6">
                  <c:v>MANUSCRIPT\MANUSCRIPT_ELEMENTS\REFERENCES</c:v>
                </c:pt>
                <c:pt idx="7">
                  <c:v>MANUSCRIPT\MANUSCRIPT_ELEMENTS\RESULTS</c:v>
                </c:pt>
                <c:pt idx="8">
                  <c:v>MANUSCRIPT\MANUSCRIPT_ELEMENTS\STUDY</c:v>
                </c:pt>
                <c:pt idx="9">
                  <c:v>MANUSCRIPT\MANUSCRIPT_ELEMENTS\TITLE</c:v>
                </c:pt>
                <c:pt idx="10">
                  <c:v>MANUSCRIPT\TABLES_AND_FIGURES</c:v>
                </c:pt>
                <c:pt idx="11">
                  <c:v>MANUSCRIPT\TYPE_OF_PAPER</c:v>
                </c:pt>
              </c:strCache>
            </c:strRef>
          </c:cat>
          <c:val>
            <c:numRef>
              <c:f>'3kat'!$G$2:$G$13</c:f>
              <c:numCache>
                <c:formatCode>0.00%</c:formatCode>
                <c:ptCount val="12"/>
                <c:pt idx="0">
                  <c:v>0.6129</c:v>
                </c:pt>
                <c:pt idx="1">
                  <c:v>9.6799999999999997E-2</c:v>
                </c:pt>
                <c:pt idx="2">
                  <c:v>0.80649999999999999</c:v>
                </c:pt>
                <c:pt idx="3">
                  <c:v>0.3548</c:v>
                </c:pt>
                <c:pt idx="4">
                  <c:v>0.3548</c:v>
                </c:pt>
                <c:pt idx="5">
                  <c:v>0.19350000000000001</c:v>
                </c:pt>
                <c:pt idx="6">
                  <c:v>0.8387</c:v>
                </c:pt>
                <c:pt idx="7">
                  <c:v>0.871</c:v>
                </c:pt>
                <c:pt idx="8">
                  <c:v>0.5806</c:v>
                </c:pt>
                <c:pt idx="9">
                  <c:v>0.6774</c:v>
                </c:pt>
                <c:pt idx="10">
                  <c:v>0.4516</c:v>
                </c:pt>
                <c:pt idx="11">
                  <c:v>0.9032</c:v>
                </c:pt>
              </c:numCache>
            </c:numRef>
          </c:val>
        </c:ser>
        <c:dLbls>
          <c:showLegendKey val="0"/>
          <c:showVal val="0"/>
          <c:showCatName val="0"/>
          <c:showSerName val="0"/>
          <c:showPercent val="0"/>
          <c:showBubbleSize val="0"/>
        </c:dLbls>
        <c:gapWidth val="182"/>
        <c:axId val="302909352"/>
        <c:axId val="302908960"/>
      </c:barChart>
      <c:catAx>
        <c:axId val="302909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r-Latn-RS"/>
          </a:p>
        </c:txPr>
        <c:crossAx val="302908960"/>
        <c:crosses val="autoZero"/>
        <c:auto val="1"/>
        <c:lblAlgn val="ctr"/>
        <c:lblOffset val="100"/>
        <c:noMultiLvlLbl val="0"/>
      </c:catAx>
      <c:valAx>
        <c:axId val="30290896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3029093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'2kat'!$A$5:$A$9</c:f>
              <c:strCache>
                <c:ptCount val="5"/>
                <c:pt idx="0">
                  <c:v>PEER_REVIEW\ETHICAL_ISSUES</c:v>
                </c:pt>
                <c:pt idx="1">
                  <c:v>PEER_REVIEW\JOURNAL_SCOPE</c:v>
                </c:pt>
                <c:pt idx="2">
                  <c:v>PEER_REVIEW\NOVELTY/ORIGINALITY</c:v>
                </c:pt>
                <c:pt idx="3">
                  <c:v>PEER_REVIEW\PEER_REVIEW_TYPE</c:v>
                </c:pt>
                <c:pt idx="4">
                  <c:v>PEER_REVIEW\REVISION_RESULT</c:v>
                </c:pt>
              </c:strCache>
            </c:strRef>
          </c:cat>
          <c:val>
            <c:numRef>
              <c:f>'2kat'!$G$5:$G$9</c:f>
              <c:numCache>
                <c:formatCode>0.00%</c:formatCode>
                <c:ptCount val="5"/>
                <c:pt idx="0">
                  <c:v>0.3548</c:v>
                </c:pt>
                <c:pt idx="1">
                  <c:v>0.871</c:v>
                </c:pt>
                <c:pt idx="2">
                  <c:v>0.6129</c:v>
                </c:pt>
                <c:pt idx="3">
                  <c:v>0.6129</c:v>
                </c:pt>
                <c:pt idx="4">
                  <c:v>1</c:v>
                </c:pt>
              </c:numCache>
            </c:numRef>
          </c:val>
        </c:ser>
        <c:dLbls>
          <c:showLegendKey val="0"/>
          <c:showVal val="0"/>
          <c:showCatName val="0"/>
          <c:showSerName val="0"/>
          <c:showPercent val="0"/>
          <c:showBubbleSize val="0"/>
        </c:dLbls>
        <c:gapWidth val="116"/>
        <c:axId val="271195880"/>
        <c:axId val="271193136"/>
      </c:barChart>
      <c:catAx>
        <c:axId val="271195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sr-Latn-RS"/>
          </a:p>
        </c:txPr>
        <c:crossAx val="271193136"/>
        <c:crosses val="autoZero"/>
        <c:auto val="1"/>
        <c:lblAlgn val="ctr"/>
        <c:lblOffset val="100"/>
        <c:noMultiLvlLbl val="0"/>
      </c:catAx>
      <c:valAx>
        <c:axId val="2711931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r-Latn-RS"/>
          </a:p>
        </c:txPr>
        <c:crossAx val="271195880"/>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'3kat'!$A$14:$A$22</c:f>
              <c:strCache>
                <c:ptCount val="9"/>
                <c:pt idx="0">
                  <c:v>PEER_REVIEW\ETHICAL_ISSUES\AUTHOR_COI</c:v>
                </c:pt>
                <c:pt idx="1">
                  <c:v>PEER_REVIEW\ETHICAL_ISSUES\DUPLICATE SUBMISSIONS</c:v>
                </c:pt>
                <c:pt idx="2">
                  <c:v>PEER_REVIEW\ETHICAL_ISSUES\FUNDING</c:v>
                </c:pt>
                <c:pt idx="3">
                  <c:v>PEER_REVIEW\ETHICAL_ISSUES\MISCONDUCT</c:v>
                </c:pt>
                <c:pt idx="4">
                  <c:v>PEER_REVIEW\ETHICAL_ISSUES\PLAGIARISM</c:v>
                </c:pt>
                <c:pt idx="5">
                  <c:v>PEER_REVIEW\JOURNAL_SCOPE</c:v>
                </c:pt>
                <c:pt idx="6">
                  <c:v>PEER_REVIEW\NOVELTY/ORIGINALITY</c:v>
                </c:pt>
                <c:pt idx="7">
                  <c:v>PEER_REVIEW\PEER_REVIEW_TYPE</c:v>
                </c:pt>
                <c:pt idx="8">
                  <c:v>PEER_REVIEW\REVISION_RESULT</c:v>
                </c:pt>
              </c:strCache>
            </c:strRef>
          </c:cat>
          <c:val>
            <c:numRef>
              <c:f>'3kat'!$G$14:$G$22</c:f>
              <c:numCache>
                <c:formatCode>0.00%</c:formatCode>
                <c:ptCount val="9"/>
                <c:pt idx="0">
                  <c:v>9.6799999999999997E-2</c:v>
                </c:pt>
                <c:pt idx="1">
                  <c:v>6.4500000000000002E-2</c:v>
                </c:pt>
                <c:pt idx="2">
                  <c:v>6.4500000000000002E-2</c:v>
                </c:pt>
                <c:pt idx="3">
                  <c:v>0.19350000000000001</c:v>
                </c:pt>
                <c:pt idx="4">
                  <c:v>9.6799999999999997E-2</c:v>
                </c:pt>
                <c:pt idx="5">
                  <c:v>0.871</c:v>
                </c:pt>
                <c:pt idx="6">
                  <c:v>0.6129</c:v>
                </c:pt>
                <c:pt idx="7">
                  <c:v>0.6129</c:v>
                </c:pt>
                <c:pt idx="8">
                  <c:v>1</c:v>
                </c:pt>
              </c:numCache>
            </c:numRef>
          </c:val>
        </c:ser>
        <c:dLbls>
          <c:showLegendKey val="0"/>
          <c:showVal val="0"/>
          <c:showCatName val="0"/>
          <c:showSerName val="0"/>
          <c:showPercent val="0"/>
          <c:showBubbleSize val="0"/>
        </c:dLbls>
        <c:gapWidth val="182"/>
        <c:axId val="379827784"/>
        <c:axId val="379828176"/>
      </c:barChart>
      <c:catAx>
        <c:axId val="379827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379828176"/>
        <c:crosses val="autoZero"/>
        <c:auto val="1"/>
        <c:lblAlgn val="ctr"/>
        <c:lblOffset val="100"/>
        <c:noMultiLvlLbl val="0"/>
      </c:catAx>
      <c:valAx>
        <c:axId val="37982817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379827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60000"/>
                <a:lumOff val="40000"/>
              </a:schemeClr>
            </a:solidFill>
            <a:ln>
              <a:noFill/>
            </a:ln>
            <a:effectLst/>
          </c:spPr>
          <c:invertIfNegative val="0"/>
          <c:cat>
            <c:strRef>
              <c:f>'2kat'!$A$10:$A$14</c:f>
              <c:strCache>
                <c:ptCount val="5"/>
                <c:pt idx="0">
                  <c:v>REVIEWER\BIAS</c:v>
                </c:pt>
                <c:pt idx="1">
                  <c:v>REVIEWER\CONFIDENTIALITY</c:v>
                </c:pt>
                <c:pt idx="2">
                  <c:v>REVIEWER\RESPONSIBILITIES</c:v>
                </c:pt>
                <c:pt idx="3">
                  <c:v>REVIEWER\REVIEWER_COI</c:v>
                </c:pt>
                <c:pt idx="4">
                  <c:v>REVIEWER\TIMELINESS</c:v>
                </c:pt>
              </c:strCache>
            </c:strRef>
          </c:cat>
          <c:val>
            <c:numRef>
              <c:f>'2kat'!$G$10:$G$14</c:f>
              <c:numCache>
                <c:formatCode>0.00%</c:formatCode>
                <c:ptCount val="5"/>
                <c:pt idx="0">
                  <c:v>0.129</c:v>
                </c:pt>
                <c:pt idx="1">
                  <c:v>0.4839</c:v>
                </c:pt>
                <c:pt idx="2">
                  <c:v>9.6799999999999997E-2</c:v>
                </c:pt>
                <c:pt idx="3">
                  <c:v>9.6799999999999997E-2</c:v>
                </c:pt>
                <c:pt idx="4">
                  <c:v>0.5161</c:v>
                </c:pt>
              </c:numCache>
            </c:numRef>
          </c:val>
        </c:ser>
        <c:dLbls>
          <c:showLegendKey val="0"/>
          <c:showVal val="0"/>
          <c:showCatName val="0"/>
          <c:showSerName val="0"/>
          <c:showPercent val="0"/>
          <c:showBubbleSize val="0"/>
        </c:dLbls>
        <c:gapWidth val="182"/>
        <c:axId val="276719656"/>
        <c:axId val="276720440"/>
      </c:barChart>
      <c:catAx>
        <c:axId val="276719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sr-Latn-RS"/>
          </a:p>
        </c:txPr>
        <c:crossAx val="276720440"/>
        <c:crosses val="autoZero"/>
        <c:auto val="1"/>
        <c:lblAlgn val="ctr"/>
        <c:lblOffset val="100"/>
        <c:noMultiLvlLbl val="0"/>
      </c:catAx>
      <c:valAx>
        <c:axId val="27672044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r-Latn-RS"/>
          </a:p>
        </c:txPr>
        <c:crossAx val="2767196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60000"/>
                <a:lumOff val="40000"/>
              </a:schemeClr>
            </a:solidFill>
            <a:ln>
              <a:solidFill>
                <a:schemeClr val="accent1"/>
              </a:solidFill>
            </a:ln>
            <a:effectLst/>
          </c:spPr>
          <c:invertIfNegative val="0"/>
          <c:cat>
            <c:strRef>
              <c:f>Sheet2!$A$10:$A$14</c:f>
              <c:strCache>
                <c:ptCount val="5"/>
                <c:pt idx="0">
                  <c:v>REVIEWER\BIAS</c:v>
                </c:pt>
                <c:pt idx="1">
                  <c:v>REVIEWER\CONFIDENTIALITY</c:v>
                </c:pt>
                <c:pt idx="2">
                  <c:v>REVIEWER\RESPONSIBILITIES</c:v>
                </c:pt>
                <c:pt idx="3">
                  <c:v>REVIEWER\REVIEWER_COI</c:v>
                </c:pt>
                <c:pt idx="4">
                  <c:v>REVIEWER\TIMELINESS</c:v>
                </c:pt>
              </c:strCache>
            </c:strRef>
          </c:cat>
          <c:val>
            <c:numRef>
              <c:f>Sheet2!$G$10:$G$14</c:f>
              <c:numCache>
                <c:formatCode>0.00%</c:formatCode>
                <c:ptCount val="5"/>
                <c:pt idx="0">
                  <c:v>1.7500000000000002E-2</c:v>
                </c:pt>
                <c:pt idx="1">
                  <c:v>0.193</c:v>
                </c:pt>
                <c:pt idx="2">
                  <c:v>1.7500000000000002E-2</c:v>
                </c:pt>
                <c:pt idx="3">
                  <c:v>0</c:v>
                </c:pt>
                <c:pt idx="4">
                  <c:v>0.1404</c:v>
                </c:pt>
              </c:numCache>
            </c:numRef>
          </c:val>
        </c:ser>
        <c:dLbls>
          <c:showLegendKey val="0"/>
          <c:showVal val="0"/>
          <c:showCatName val="0"/>
          <c:showSerName val="0"/>
          <c:showPercent val="0"/>
          <c:showBubbleSize val="0"/>
        </c:dLbls>
        <c:gapWidth val="182"/>
        <c:axId val="377639552"/>
        <c:axId val="377643080"/>
      </c:barChart>
      <c:catAx>
        <c:axId val="37763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377643080"/>
        <c:crosses val="autoZero"/>
        <c:auto val="1"/>
        <c:lblAlgn val="ctr"/>
        <c:lblOffset val="100"/>
        <c:noMultiLvlLbl val="0"/>
      </c:catAx>
      <c:valAx>
        <c:axId val="3776430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r-Latn-RS"/>
          </a:p>
        </c:txPr>
        <c:crossAx val="3776395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Sheet2!$A$5:$A$9</c:f>
              <c:strCache>
                <c:ptCount val="5"/>
                <c:pt idx="0">
                  <c:v>PEER_REVIEW\ETHICAL_ISSUES</c:v>
                </c:pt>
                <c:pt idx="1">
                  <c:v>PEER_REVIEW\JOURNAL_SCOPE</c:v>
                </c:pt>
                <c:pt idx="2">
                  <c:v>PEER_REVIEW\NOVELTY/ORIGINALITY</c:v>
                </c:pt>
                <c:pt idx="3">
                  <c:v>PEER_REVIEW\PEER_REVIEW_TYPE</c:v>
                </c:pt>
                <c:pt idx="4">
                  <c:v>PEER_REVIEW\REVISION_RESULT</c:v>
                </c:pt>
              </c:strCache>
            </c:strRef>
          </c:cat>
          <c:val>
            <c:numRef>
              <c:f>Sheet2!$G$5:$G$9</c:f>
              <c:numCache>
                <c:formatCode>0.00%</c:formatCode>
                <c:ptCount val="5"/>
                <c:pt idx="0">
                  <c:v>8.77E-2</c:v>
                </c:pt>
                <c:pt idx="1">
                  <c:v>0.68420000000000003</c:v>
                </c:pt>
                <c:pt idx="2">
                  <c:v>0.42109999999999997</c:v>
                </c:pt>
                <c:pt idx="3">
                  <c:v>0.1404</c:v>
                </c:pt>
                <c:pt idx="4">
                  <c:v>0.73680000000000001</c:v>
                </c:pt>
              </c:numCache>
            </c:numRef>
          </c:val>
        </c:ser>
        <c:dLbls>
          <c:showLegendKey val="0"/>
          <c:showVal val="0"/>
          <c:showCatName val="0"/>
          <c:showSerName val="0"/>
          <c:showPercent val="0"/>
          <c:showBubbleSize val="0"/>
        </c:dLbls>
        <c:gapWidth val="182"/>
        <c:axId val="386191232"/>
        <c:axId val="386190840"/>
      </c:barChart>
      <c:catAx>
        <c:axId val="38619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r-Latn-RS"/>
          </a:p>
        </c:txPr>
        <c:crossAx val="386190840"/>
        <c:crosses val="autoZero"/>
        <c:auto val="1"/>
        <c:lblAlgn val="ctr"/>
        <c:lblOffset val="100"/>
        <c:noMultiLvlLbl val="0"/>
      </c:catAx>
      <c:valAx>
        <c:axId val="386190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r-Latn-RS"/>
          </a:p>
        </c:txPr>
        <c:crossAx val="3861912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Sheet2!$A$2:$A$4</c:f>
              <c:strCache>
                <c:ptCount val="3"/>
                <c:pt idx="0">
                  <c:v>MANUSCRIPT\MANUSCRIPT_ELEMENTS</c:v>
                </c:pt>
                <c:pt idx="1">
                  <c:v>MANUSCRIPT\TABLES_AND_FIGURES</c:v>
                </c:pt>
                <c:pt idx="2">
                  <c:v>MANUSCRIPT\TYPE_OF_PAPER</c:v>
                </c:pt>
              </c:strCache>
            </c:strRef>
          </c:cat>
          <c:val>
            <c:numRef>
              <c:f>Sheet2!$G$2:$G$4</c:f>
              <c:numCache>
                <c:formatCode>0.00%</c:formatCode>
                <c:ptCount val="3"/>
                <c:pt idx="0">
                  <c:v>0.96489999999999998</c:v>
                </c:pt>
                <c:pt idx="1">
                  <c:v>0.38600000000000001</c:v>
                </c:pt>
                <c:pt idx="2">
                  <c:v>0.94740000000000002</c:v>
                </c:pt>
              </c:numCache>
            </c:numRef>
          </c:val>
        </c:ser>
        <c:dLbls>
          <c:showLegendKey val="0"/>
          <c:showVal val="0"/>
          <c:showCatName val="0"/>
          <c:showSerName val="0"/>
          <c:showPercent val="0"/>
          <c:showBubbleSize val="0"/>
        </c:dLbls>
        <c:gapWidth val="182"/>
        <c:axId val="276725536"/>
        <c:axId val="276721616"/>
      </c:barChart>
      <c:catAx>
        <c:axId val="27672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sr-Latn-RS"/>
          </a:p>
        </c:txPr>
        <c:crossAx val="276721616"/>
        <c:crosses val="autoZero"/>
        <c:auto val="1"/>
        <c:lblAlgn val="ctr"/>
        <c:lblOffset val="100"/>
        <c:noMultiLvlLbl val="0"/>
      </c:catAx>
      <c:valAx>
        <c:axId val="2767216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r-Latn-RS"/>
          </a:p>
        </c:txPr>
        <c:crossAx val="2767255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765C4-E932-4441-B07F-5AC0C41B2ED9}" type="datetimeFigureOut">
              <a:rPr lang="hr-HR" smtClean="0"/>
              <a:t>10.3.2016.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D1045-F1AB-4233-91AA-99B11B74524A}" type="slidenum">
              <a:rPr lang="hr-HR" smtClean="0"/>
              <a:t>‹#›</a:t>
            </a:fld>
            <a:endParaRPr lang="hr-HR"/>
          </a:p>
        </p:txBody>
      </p:sp>
    </p:spTree>
    <p:extLst>
      <p:ext uri="{BB962C8B-B14F-4D97-AF65-F5344CB8AC3E}">
        <p14:creationId xmlns:p14="http://schemas.microsoft.com/office/powerpoint/2010/main" val="179487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This</a:t>
            </a:r>
            <a:r>
              <a:rPr lang="hr-HR" dirty="0" smtClean="0"/>
              <a:t> time I </a:t>
            </a:r>
            <a:r>
              <a:rPr lang="hr-HR" dirty="0" err="1" smtClean="0"/>
              <a:t>will</a:t>
            </a:r>
            <a:r>
              <a:rPr lang="hr-HR" dirty="0" smtClean="0"/>
              <a:t> </a:t>
            </a:r>
            <a:r>
              <a:rPr lang="hr-HR" dirty="0" err="1" smtClean="0"/>
              <a:t>not</a:t>
            </a:r>
            <a:r>
              <a:rPr lang="hr-HR" dirty="0" smtClean="0"/>
              <a:t> </a:t>
            </a:r>
            <a:r>
              <a:rPr lang="hr-HR" dirty="0" err="1" smtClean="0"/>
              <a:t>comment</a:t>
            </a:r>
            <a:r>
              <a:rPr lang="hr-HR" dirty="0" smtClean="0"/>
              <a:t> on </a:t>
            </a:r>
            <a:r>
              <a:rPr lang="hr-HR" dirty="0" err="1" smtClean="0"/>
              <a:t>the</a:t>
            </a:r>
            <a:r>
              <a:rPr lang="hr-HR" dirty="0" smtClean="0"/>
              <a:t> </a:t>
            </a:r>
            <a:r>
              <a:rPr lang="hr-HR" dirty="0" err="1" smtClean="0"/>
              <a:t>form</a:t>
            </a:r>
            <a:r>
              <a:rPr lang="hr-HR" dirty="0" smtClean="0"/>
              <a:t> </a:t>
            </a:r>
            <a:r>
              <a:rPr lang="hr-HR" dirty="0" err="1" smtClean="0"/>
              <a:t>which</a:t>
            </a:r>
            <a:r>
              <a:rPr lang="hr-HR" dirty="0" smtClean="0"/>
              <a:t> </a:t>
            </a:r>
            <a:r>
              <a:rPr lang="hr-HR" dirty="0" err="1" smtClean="0"/>
              <a:t>is</a:t>
            </a:r>
            <a:r>
              <a:rPr lang="hr-HR" dirty="0" smtClean="0"/>
              <a:t> </a:t>
            </a:r>
            <a:r>
              <a:rPr lang="hr-HR" dirty="0" err="1" smtClean="0"/>
              <a:t>ment</a:t>
            </a:r>
            <a:r>
              <a:rPr lang="hr-HR" dirty="0" smtClean="0"/>
              <a:t> to </a:t>
            </a:r>
            <a:r>
              <a:rPr lang="hr-HR" dirty="0" err="1" smtClean="0"/>
              <a:t>be</a:t>
            </a:r>
            <a:r>
              <a:rPr lang="hr-HR" baseline="0" dirty="0" smtClean="0"/>
              <a:t> </a:t>
            </a:r>
            <a:r>
              <a:rPr lang="hr-HR" baseline="0" dirty="0" err="1" smtClean="0"/>
              <a:t>printed</a:t>
            </a:r>
            <a:r>
              <a:rPr lang="hr-HR" baseline="0" dirty="0" smtClean="0"/>
              <a:t>, </a:t>
            </a:r>
            <a:r>
              <a:rPr lang="hr-HR" baseline="0" dirty="0" err="1" smtClean="0"/>
              <a:t>filled</a:t>
            </a:r>
            <a:r>
              <a:rPr lang="hr-HR" baseline="0" dirty="0" smtClean="0"/>
              <a:t> </a:t>
            </a:r>
            <a:r>
              <a:rPr lang="hr-HR" baseline="0" dirty="0" err="1" smtClean="0"/>
              <a:t>by</a:t>
            </a:r>
            <a:r>
              <a:rPr lang="hr-HR" baseline="0" dirty="0" smtClean="0"/>
              <a:t> </a:t>
            </a:r>
            <a:r>
              <a:rPr lang="hr-HR" baseline="0" dirty="0" err="1" smtClean="0"/>
              <a:t>hand</a:t>
            </a:r>
            <a:r>
              <a:rPr lang="hr-HR" baseline="0" dirty="0" smtClean="0"/>
              <a:t>, </a:t>
            </a:r>
            <a:r>
              <a:rPr lang="hr-HR" baseline="0" dirty="0" err="1" smtClean="0"/>
              <a:t>scanned</a:t>
            </a:r>
            <a:r>
              <a:rPr lang="hr-HR" baseline="0" dirty="0" smtClean="0"/>
              <a:t> </a:t>
            </a:r>
            <a:r>
              <a:rPr lang="hr-HR" baseline="0" dirty="0" err="1" smtClean="0"/>
              <a:t>and</a:t>
            </a:r>
            <a:r>
              <a:rPr lang="hr-HR" baseline="0" dirty="0" smtClean="0"/>
              <a:t> </a:t>
            </a:r>
            <a:r>
              <a:rPr lang="hr-HR" baseline="0" dirty="0" err="1" smtClean="0"/>
              <a:t>sent</a:t>
            </a:r>
            <a:r>
              <a:rPr lang="hr-HR" baseline="0" dirty="0" smtClean="0"/>
              <a:t> </a:t>
            </a:r>
            <a:r>
              <a:rPr lang="hr-HR" baseline="0" dirty="0" err="1" smtClean="0"/>
              <a:t>back</a:t>
            </a:r>
            <a:r>
              <a:rPr lang="hr-HR" baseline="0" dirty="0" smtClean="0"/>
              <a:t> to </a:t>
            </a:r>
            <a:r>
              <a:rPr lang="hr-HR" baseline="0" dirty="0" err="1" smtClean="0"/>
              <a:t>the</a:t>
            </a:r>
            <a:r>
              <a:rPr lang="hr-HR" baseline="0" dirty="0" smtClean="0"/>
              <a:t> </a:t>
            </a:r>
            <a:r>
              <a:rPr lang="hr-HR" baseline="0" dirty="0" err="1" smtClean="0"/>
              <a:t>editors</a:t>
            </a:r>
            <a:r>
              <a:rPr lang="hr-HR" baseline="0" dirty="0" smtClean="0"/>
              <a:t>.</a:t>
            </a:r>
            <a:endParaRPr lang="hr-HR" dirty="0"/>
          </a:p>
        </p:txBody>
      </p:sp>
      <p:sp>
        <p:nvSpPr>
          <p:cNvPr id="4" name="Slide Number Placeholder 3"/>
          <p:cNvSpPr>
            <a:spLocks noGrp="1"/>
          </p:cNvSpPr>
          <p:nvPr>
            <p:ph type="sldNum" sz="quarter" idx="10"/>
          </p:nvPr>
        </p:nvSpPr>
        <p:spPr/>
        <p:txBody>
          <a:bodyPr/>
          <a:lstStyle/>
          <a:p>
            <a:fld id="{FE83AA29-3999-4037-9C35-C44B446320FF}" type="slidenum">
              <a:rPr lang="hr-HR" altLang="sr-Latn-RS" smtClean="0"/>
              <a:pPr/>
              <a:t>10</a:t>
            </a:fld>
            <a:endParaRPr lang="hr-HR" altLang="sr-Latn-RS"/>
          </a:p>
        </p:txBody>
      </p:sp>
    </p:spTree>
    <p:extLst>
      <p:ext uri="{BB962C8B-B14F-4D97-AF65-F5344CB8AC3E}">
        <p14:creationId xmlns:p14="http://schemas.microsoft.com/office/powerpoint/2010/main" val="130563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lvl1pPr>
              <a:defRPr b="1">
                <a:solidFill>
                  <a:schemeClr val="bg1"/>
                </a:solidFill>
              </a:defRPr>
            </a:lvl1pPr>
          </a:lstStyle>
          <a:p>
            <a:r>
              <a:rPr lang="en-US" dirty="0" smtClean="0"/>
              <a:t>Click to edit Master title style</a:t>
            </a:r>
            <a:endParaRPr lang="it-IT" dirty="0"/>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it-IT" dirty="0"/>
          </a:p>
        </p:txBody>
      </p:sp>
      <p:sp>
        <p:nvSpPr>
          <p:cNvPr id="4" name="Segnaposto data 3"/>
          <p:cNvSpPr>
            <a:spLocks noGrp="1"/>
          </p:cNvSpPr>
          <p:nvPr>
            <p:ph type="dt" sz="half" idx="10"/>
          </p:nvPr>
        </p:nvSpPr>
        <p:spPr/>
        <p:txBody>
          <a:bodyPr/>
          <a:lstStyle/>
          <a:p>
            <a:fld id="{7B163BA7-FB2F-436E-9A76-0E0BFC771DFF}" type="datetimeFigureOut">
              <a:rPr lang="hr-HR" smtClean="0"/>
              <a:t>9.3.2016.</a:t>
            </a:fld>
            <a:endParaRPr lang="hr-HR"/>
          </a:p>
        </p:txBody>
      </p:sp>
      <p:sp>
        <p:nvSpPr>
          <p:cNvPr id="5" name="Segnaposto piè di pagina 4"/>
          <p:cNvSpPr>
            <a:spLocks noGrp="1"/>
          </p:cNvSpPr>
          <p:nvPr>
            <p:ph type="ftr" sz="quarter" idx="11"/>
          </p:nvPr>
        </p:nvSpPr>
        <p:spPr/>
        <p:txBody>
          <a:bodyPr/>
          <a:lstStyle/>
          <a:p>
            <a:endParaRPr lang="hr-HR"/>
          </a:p>
        </p:txBody>
      </p:sp>
      <p:sp>
        <p:nvSpPr>
          <p:cNvPr id="6" name="Segnaposto numero diapositiva 5"/>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23366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p>
            <a:fld id="{7B163BA7-FB2F-436E-9A76-0E0BFC771DFF}" type="datetimeFigureOut">
              <a:rPr lang="hr-HR" smtClean="0"/>
              <a:t>9.3.2016.</a:t>
            </a:fld>
            <a:endParaRPr lang="hr-HR"/>
          </a:p>
        </p:txBody>
      </p:sp>
      <p:sp>
        <p:nvSpPr>
          <p:cNvPr id="5" name="Segnaposto piè di pagina 4"/>
          <p:cNvSpPr>
            <a:spLocks noGrp="1"/>
          </p:cNvSpPr>
          <p:nvPr>
            <p:ph type="ftr" sz="quarter" idx="11"/>
          </p:nvPr>
        </p:nvSpPr>
        <p:spPr/>
        <p:txBody>
          <a:bodyPr/>
          <a:lstStyle/>
          <a:p>
            <a:endParaRPr lang="hr-HR"/>
          </a:p>
        </p:txBody>
      </p:sp>
      <p:sp>
        <p:nvSpPr>
          <p:cNvPr id="6" name="Segnaposto numero diapositiva 5"/>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225979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p>
            <a:fld id="{7B163BA7-FB2F-436E-9A76-0E0BFC771DFF}" type="datetimeFigureOut">
              <a:rPr lang="hr-HR" smtClean="0"/>
              <a:t>9.3.2016.</a:t>
            </a:fld>
            <a:endParaRPr lang="hr-HR"/>
          </a:p>
        </p:txBody>
      </p:sp>
      <p:sp>
        <p:nvSpPr>
          <p:cNvPr id="5" name="Segnaposto piè di pagina 4"/>
          <p:cNvSpPr>
            <a:spLocks noGrp="1"/>
          </p:cNvSpPr>
          <p:nvPr>
            <p:ph type="ftr" sz="quarter" idx="11"/>
          </p:nvPr>
        </p:nvSpPr>
        <p:spPr/>
        <p:txBody>
          <a:bodyPr/>
          <a:lstStyle/>
          <a:p>
            <a:endParaRPr lang="hr-HR"/>
          </a:p>
        </p:txBody>
      </p:sp>
      <p:sp>
        <p:nvSpPr>
          <p:cNvPr id="6" name="Segnaposto numero diapositiva 5"/>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282449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it-IT" dirty="0"/>
          </a:p>
        </p:txBody>
      </p:sp>
      <p:sp>
        <p:nvSpPr>
          <p:cNvPr id="3" name="Segnaposto contenut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Segnaposto data 3"/>
          <p:cNvSpPr>
            <a:spLocks noGrp="1"/>
          </p:cNvSpPr>
          <p:nvPr>
            <p:ph type="dt" sz="half" idx="10"/>
          </p:nvPr>
        </p:nvSpPr>
        <p:spPr/>
        <p:txBody>
          <a:bodyPr/>
          <a:lstStyle/>
          <a:p>
            <a:fld id="{7B163BA7-FB2F-436E-9A76-0E0BFC771DFF}" type="datetimeFigureOut">
              <a:rPr lang="hr-HR" smtClean="0"/>
              <a:t>9.3.2016.</a:t>
            </a:fld>
            <a:endParaRPr lang="hr-HR"/>
          </a:p>
        </p:txBody>
      </p:sp>
      <p:sp>
        <p:nvSpPr>
          <p:cNvPr id="5" name="Segnaposto piè di pagina 4"/>
          <p:cNvSpPr>
            <a:spLocks noGrp="1"/>
          </p:cNvSpPr>
          <p:nvPr>
            <p:ph type="ftr" sz="quarter" idx="11"/>
          </p:nvPr>
        </p:nvSpPr>
        <p:spPr/>
        <p:txBody>
          <a:bodyPr/>
          <a:lstStyle/>
          <a:p>
            <a:endParaRPr lang="hr-HR"/>
          </a:p>
        </p:txBody>
      </p:sp>
      <p:sp>
        <p:nvSpPr>
          <p:cNvPr id="6" name="Segnaposto numero diapositiva 5"/>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425069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dirty="0" smtClean="0"/>
              <a:t>Click to edit Master title style</a:t>
            </a:r>
            <a:endParaRPr lang="it-IT" dirty="0"/>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egnaposto data 3"/>
          <p:cNvSpPr>
            <a:spLocks noGrp="1"/>
          </p:cNvSpPr>
          <p:nvPr>
            <p:ph type="dt" sz="half" idx="10"/>
          </p:nvPr>
        </p:nvSpPr>
        <p:spPr/>
        <p:txBody>
          <a:bodyPr/>
          <a:lstStyle/>
          <a:p>
            <a:fld id="{7B163BA7-FB2F-436E-9A76-0E0BFC771DFF}" type="datetimeFigureOut">
              <a:rPr lang="hr-HR" smtClean="0"/>
              <a:t>9.3.2016.</a:t>
            </a:fld>
            <a:endParaRPr lang="hr-HR"/>
          </a:p>
        </p:txBody>
      </p:sp>
      <p:sp>
        <p:nvSpPr>
          <p:cNvPr id="5" name="Segnaposto piè di pagina 4"/>
          <p:cNvSpPr>
            <a:spLocks noGrp="1"/>
          </p:cNvSpPr>
          <p:nvPr>
            <p:ph type="ftr" sz="quarter" idx="11"/>
          </p:nvPr>
        </p:nvSpPr>
        <p:spPr/>
        <p:txBody>
          <a:bodyPr/>
          <a:lstStyle/>
          <a:p>
            <a:endParaRPr lang="hr-HR"/>
          </a:p>
        </p:txBody>
      </p:sp>
      <p:sp>
        <p:nvSpPr>
          <p:cNvPr id="6" name="Segnaposto numero diapositiva 5"/>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140023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it-IT" dirty="0"/>
          </a:p>
        </p:txBody>
      </p:sp>
      <p:sp>
        <p:nvSpPr>
          <p:cNvPr id="3" name="Segnaposto contenuto 2"/>
          <p:cNvSpPr>
            <a:spLocks noGrp="1"/>
          </p:cNvSpPr>
          <p:nvPr>
            <p:ph sz="half" idx="1"/>
          </p:nvPr>
        </p:nvSpPr>
        <p:spPr>
          <a:xfrm>
            <a:off x="609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Segnaposto contenuto 3"/>
          <p:cNvSpPr>
            <a:spLocks noGrp="1"/>
          </p:cNvSpPr>
          <p:nvPr>
            <p:ph sz="half" idx="2"/>
          </p:nvPr>
        </p:nvSpPr>
        <p:spPr>
          <a:xfrm>
            <a:off x="6197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5" name="Segnaposto data 4"/>
          <p:cNvSpPr>
            <a:spLocks noGrp="1"/>
          </p:cNvSpPr>
          <p:nvPr>
            <p:ph type="dt" sz="half" idx="10"/>
          </p:nvPr>
        </p:nvSpPr>
        <p:spPr/>
        <p:txBody>
          <a:bodyPr/>
          <a:lstStyle/>
          <a:p>
            <a:fld id="{7B163BA7-FB2F-436E-9A76-0E0BFC771DFF}" type="datetimeFigureOut">
              <a:rPr lang="hr-HR" smtClean="0"/>
              <a:t>9.3.2016.</a:t>
            </a:fld>
            <a:endParaRPr lang="hr-HR"/>
          </a:p>
        </p:txBody>
      </p:sp>
      <p:sp>
        <p:nvSpPr>
          <p:cNvPr id="6" name="Segnaposto piè di pagina 5"/>
          <p:cNvSpPr>
            <a:spLocks noGrp="1"/>
          </p:cNvSpPr>
          <p:nvPr>
            <p:ph type="ftr" sz="quarter" idx="11"/>
          </p:nvPr>
        </p:nvSpPr>
        <p:spPr/>
        <p:txBody>
          <a:bodyPr/>
          <a:lstStyle/>
          <a:p>
            <a:endParaRPr lang="hr-HR"/>
          </a:p>
        </p:txBody>
      </p:sp>
      <p:sp>
        <p:nvSpPr>
          <p:cNvPr id="7" name="Segnaposto numero diapositiva 6"/>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17443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it-IT" dirty="0"/>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Segnaposto contenuto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Segnaposto contenuto 5"/>
          <p:cNvSpPr>
            <a:spLocks noGrp="1"/>
          </p:cNvSpPr>
          <p:nvPr>
            <p:ph sz="quarter" idx="4"/>
          </p:nvPr>
        </p:nvSpPr>
        <p:spPr>
          <a:xfrm>
            <a:off x="6193368"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7" name="Segnaposto data 6"/>
          <p:cNvSpPr>
            <a:spLocks noGrp="1"/>
          </p:cNvSpPr>
          <p:nvPr>
            <p:ph type="dt" sz="half" idx="10"/>
          </p:nvPr>
        </p:nvSpPr>
        <p:spPr/>
        <p:txBody>
          <a:bodyPr/>
          <a:lstStyle/>
          <a:p>
            <a:fld id="{7B163BA7-FB2F-436E-9A76-0E0BFC771DFF}" type="datetimeFigureOut">
              <a:rPr lang="hr-HR" smtClean="0"/>
              <a:t>9.3.2016.</a:t>
            </a:fld>
            <a:endParaRPr lang="hr-HR"/>
          </a:p>
        </p:txBody>
      </p:sp>
      <p:sp>
        <p:nvSpPr>
          <p:cNvPr id="8" name="Segnaposto piè di pagina 7"/>
          <p:cNvSpPr>
            <a:spLocks noGrp="1"/>
          </p:cNvSpPr>
          <p:nvPr>
            <p:ph type="ftr" sz="quarter" idx="11"/>
          </p:nvPr>
        </p:nvSpPr>
        <p:spPr/>
        <p:txBody>
          <a:bodyPr/>
          <a:lstStyle/>
          <a:p>
            <a:endParaRPr lang="hr-HR"/>
          </a:p>
        </p:txBody>
      </p:sp>
      <p:sp>
        <p:nvSpPr>
          <p:cNvPr id="9" name="Segnaposto numero diapositiva 8"/>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131308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it-IT" dirty="0"/>
          </a:p>
        </p:txBody>
      </p:sp>
      <p:sp>
        <p:nvSpPr>
          <p:cNvPr id="3" name="Segnaposto data 2"/>
          <p:cNvSpPr>
            <a:spLocks noGrp="1"/>
          </p:cNvSpPr>
          <p:nvPr>
            <p:ph type="dt" sz="half" idx="10"/>
          </p:nvPr>
        </p:nvSpPr>
        <p:spPr/>
        <p:txBody>
          <a:bodyPr/>
          <a:lstStyle/>
          <a:p>
            <a:fld id="{7B163BA7-FB2F-436E-9A76-0E0BFC771DFF}" type="datetimeFigureOut">
              <a:rPr lang="hr-HR" smtClean="0"/>
              <a:t>9.3.2016.</a:t>
            </a:fld>
            <a:endParaRPr lang="hr-HR"/>
          </a:p>
        </p:txBody>
      </p:sp>
      <p:sp>
        <p:nvSpPr>
          <p:cNvPr id="4" name="Segnaposto piè di pagina 3"/>
          <p:cNvSpPr>
            <a:spLocks noGrp="1"/>
          </p:cNvSpPr>
          <p:nvPr>
            <p:ph type="ftr" sz="quarter" idx="11"/>
          </p:nvPr>
        </p:nvSpPr>
        <p:spPr/>
        <p:txBody>
          <a:bodyPr/>
          <a:lstStyle/>
          <a:p>
            <a:endParaRPr lang="hr-HR"/>
          </a:p>
        </p:txBody>
      </p:sp>
      <p:sp>
        <p:nvSpPr>
          <p:cNvPr id="5" name="Segnaposto numero diapositiva 4"/>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300442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163BA7-FB2F-436E-9A76-0E0BFC771DFF}" type="datetimeFigureOut">
              <a:rPr lang="hr-HR" smtClean="0"/>
              <a:t>9.3.2016.</a:t>
            </a:fld>
            <a:endParaRPr lang="hr-HR"/>
          </a:p>
        </p:txBody>
      </p:sp>
      <p:sp>
        <p:nvSpPr>
          <p:cNvPr id="3" name="Segnaposto piè di pagina 2"/>
          <p:cNvSpPr>
            <a:spLocks noGrp="1"/>
          </p:cNvSpPr>
          <p:nvPr>
            <p:ph type="ftr" sz="quarter" idx="11"/>
          </p:nvPr>
        </p:nvSpPr>
        <p:spPr/>
        <p:txBody>
          <a:bodyPr/>
          <a:lstStyle/>
          <a:p>
            <a:endParaRPr lang="hr-HR"/>
          </a:p>
        </p:txBody>
      </p:sp>
      <p:sp>
        <p:nvSpPr>
          <p:cNvPr id="4" name="Segnaposto numero diapositiva 3"/>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165718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fld id="{7B163BA7-FB2F-436E-9A76-0E0BFC771DFF}" type="datetimeFigureOut">
              <a:rPr lang="hr-HR" smtClean="0"/>
              <a:t>9.3.2016.</a:t>
            </a:fld>
            <a:endParaRPr lang="hr-HR"/>
          </a:p>
        </p:txBody>
      </p:sp>
      <p:sp>
        <p:nvSpPr>
          <p:cNvPr id="6" name="Segnaposto piè di pagina 5"/>
          <p:cNvSpPr>
            <a:spLocks noGrp="1"/>
          </p:cNvSpPr>
          <p:nvPr>
            <p:ph type="ftr" sz="quarter" idx="11"/>
          </p:nvPr>
        </p:nvSpPr>
        <p:spPr/>
        <p:txBody>
          <a:bodyPr/>
          <a:lstStyle/>
          <a:p>
            <a:endParaRPr lang="hr-HR"/>
          </a:p>
        </p:txBody>
      </p:sp>
      <p:sp>
        <p:nvSpPr>
          <p:cNvPr id="7" name="Segnaposto numero diapositiva 6"/>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73151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fld id="{7B163BA7-FB2F-436E-9A76-0E0BFC771DFF}" type="datetimeFigureOut">
              <a:rPr lang="hr-HR" smtClean="0"/>
              <a:t>9.3.2016.</a:t>
            </a:fld>
            <a:endParaRPr lang="hr-HR"/>
          </a:p>
        </p:txBody>
      </p:sp>
      <p:sp>
        <p:nvSpPr>
          <p:cNvPr id="6" name="Segnaposto piè di pagina 5"/>
          <p:cNvSpPr>
            <a:spLocks noGrp="1"/>
          </p:cNvSpPr>
          <p:nvPr>
            <p:ph type="ftr" sz="quarter" idx="11"/>
          </p:nvPr>
        </p:nvSpPr>
        <p:spPr/>
        <p:txBody>
          <a:bodyPr/>
          <a:lstStyle/>
          <a:p>
            <a:endParaRPr lang="hr-HR"/>
          </a:p>
        </p:txBody>
      </p:sp>
      <p:sp>
        <p:nvSpPr>
          <p:cNvPr id="7" name="Segnaposto numero diapositiva 6"/>
          <p:cNvSpPr>
            <a:spLocks noGrp="1"/>
          </p:cNvSpPr>
          <p:nvPr>
            <p:ph type="sldNum" sz="quarter" idx="12"/>
          </p:nvPr>
        </p:nvSpPr>
        <p:spPr/>
        <p:txBody>
          <a:bodyPr/>
          <a:lstStyle/>
          <a:p>
            <a:fld id="{36E2BE7C-8EBC-4C17-9294-0B500A083757}" type="slidenum">
              <a:rPr lang="hr-HR" smtClean="0"/>
              <a:t>‹#›</a:t>
            </a:fld>
            <a:endParaRPr lang="hr-HR"/>
          </a:p>
        </p:txBody>
      </p:sp>
    </p:spTree>
    <p:extLst>
      <p:ext uri="{BB962C8B-B14F-4D97-AF65-F5344CB8AC3E}">
        <p14:creationId xmlns:p14="http://schemas.microsoft.com/office/powerpoint/2010/main" val="237757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63BA7-FB2F-436E-9A76-0E0BFC771DFF}" type="datetimeFigureOut">
              <a:rPr lang="hr-HR" smtClean="0"/>
              <a:t>9.3.2016.</a:t>
            </a:fld>
            <a:endParaRPr lang="hr-H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2BE7C-8EBC-4C17-9294-0B500A083757}" type="slidenum">
              <a:rPr lang="hr-HR" smtClean="0"/>
              <a:t>‹#›</a:t>
            </a:fld>
            <a:endParaRPr lang="hr-HR"/>
          </a:p>
        </p:txBody>
      </p:sp>
    </p:spTree>
    <p:extLst>
      <p:ext uri="{BB962C8B-B14F-4D97-AF65-F5344CB8AC3E}">
        <p14:creationId xmlns:p14="http://schemas.microsoft.com/office/powerpoint/2010/main" val="1469553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jadranka.stojanovski@irb.h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Croatian Open Access journals </a:t>
            </a:r>
            <a:r>
              <a:rPr lang="en-US" dirty="0" smtClean="0"/>
              <a:t>peer</a:t>
            </a:r>
            <a:r>
              <a:rPr lang="hr-HR" dirty="0" smtClean="0"/>
              <a:t> </a:t>
            </a:r>
            <a:r>
              <a:rPr lang="en-US" dirty="0" smtClean="0"/>
              <a:t>review </a:t>
            </a:r>
            <a:r>
              <a:rPr lang="en-US" dirty="0"/>
              <a:t>guidelines and policies</a:t>
            </a:r>
            <a:endParaRPr lang="hr-HR" dirty="0"/>
          </a:p>
        </p:txBody>
      </p:sp>
      <p:sp>
        <p:nvSpPr>
          <p:cNvPr id="3" name="Subtitle 2"/>
          <p:cNvSpPr>
            <a:spLocks noGrp="1"/>
          </p:cNvSpPr>
          <p:nvPr>
            <p:ph type="subTitle" idx="1"/>
          </p:nvPr>
        </p:nvSpPr>
        <p:spPr/>
        <p:txBody>
          <a:bodyPr/>
          <a:lstStyle/>
          <a:p>
            <a:r>
              <a:rPr lang="hr-HR" dirty="0" smtClean="0"/>
              <a:t>Jadranka Stojanovski</a:t>
            </a:r>
          </a:p>
          <a:p>
            <a:r>
              <a:rPr lang="hr-HR" dirty="0" smtClean="0"/>
              <a:t>University </a:t>
            </a:r>
            <a:r>
              <a:rPr lang="hr-HR" dirty="0" err="1" smtClean="0"/>
              <a:t>of</a:t>
            </a:r>
            <a:r>
              <a:rPr lang="hr-HR" dirty="0" smtClean="0"/>
              <a:t> Zadar / Ruđer Bošković Institute</a:t>
            </a:r>
            <a:endParaRPr lang="hr-HR" dirty="0"/>
          </a:p>
        </p:txBody>
      </p:sp>
      <p:sp>
        <p:nvSpPr>
          <p:cNvPr id="4" name="TextBox 3"/>
          <p:cNvSpPr txBox="1"/>
          <p:nvPr/>
        </p:nvSpPr>
        <p:spPr>
          <a:xfrm>
            <a:off x="6065949" y="373487"/>
            <a:ext cx="5911403" cy="923330"/>
          </a:xfrm>
          <a:prstGeom prst="rect">
            <a:avLst/>
          </a:prstGeom>
          <a:noFill/>
        </p:spPr>
        <p:txBody>
          <a:bodyPr wrap="square" rtlCol="0">
            <a:spAutoFit/>
          </a:bodyPr>
          <a:lstStyle/>
          <a:p>
            <a:r>
              <a:rPr lang="hr-HR" dirty="0" smtClean="0">
                <a:solidFill>
                  <a:schemeClr val="bg1"/>
                </a:solidFill>
              </a:rPr>
              <a:t>PEERE </a:t>
            </a:r>
            <a:r>
              <a:rPr lang="hr-HR" dirty="0" err="1" smtClean="0">
                <a:solidFill>
                  <a:schemeClr val="bg1"/>
                </a:solidFill>
              </a:rPr>
              <a:t>Meeting</a:t>
            </a:r>
            <a:r>
              <a:rPr lang="hr-HR" dirty="0" smtClean="0">
                <a:solidFill>
                  <a:schemeClr val="bg1"/>
                </a:solidFill>
              </a:rPr>
              <a:t> on „</a:t>
            </a:r>
            <a:r>
              <a:rPr lang="hr-HR" dirty="0" err="1" smtClean="0">
                <a:solidFill>
                  <a:schemeClr val="bg1"/>
                </a:solidFill>
              </a:rPr>
              <a:t>Taking</a:t>
            </a:r>
            <a:r>
              <a:rPr lang="hr-HR" dirty="0" smtClean="0">
                <a:solidFill>
                  <a:schemeClr val="bg1"/>
                </a:solidFill>
              </a:rPr>
              <a:t> </a:t>
            </a:r>
            <a:r>
              <a:rPr lang="hr-HR" dirty="0" err="1" smtClean="0">
                <a:solidFill>
                  <a:schemeClr val="bg1"/>
                </a:solidFill>
              </a:rPr>
              <a:t>Stock</a:t>
            </a:r>
            <a:r>
              <a:rPr lang="hr-HR" dirty="0" smtClean="0">
                <a:solidFill>
                  <a:schemeClr val="bg1"/>
                </a:solidFill>
              </a:rPr>
              <a:t> </a:t>
            </a:r>
            <a:r>
              <a:rPr lang="hr-HR" dirty="0" err="1" smtClean="0">
                <a:solidFill>
                  <a:schemeClr val="bg1"/>
                </a:solidFill>
              </a:rPr>
              <a:t>of</a:t>
            </a:r>
            <a:r>
              <a:rPr lang="hr-HR" dirty="0" smtClean="0">
                <a:solidFill>
                  <a:schemeClr val="bg1"/>
                </a:solidFill>
              </a:rPr>
              <a:t> </a:t>
            </a:r>
            <a:r>
              <a:rPr lang="hr-HR" dirty="0" err="1" smtClean="0">
                <a:solidFill>
                  <a:schemeClr val="bg1"/>
                </a:solidFill>
              </a:rPr>
              <a:t>Peer</a:t>
            </a:r>
            <a:r>
              <a:rPr lang="hr-HR" dirty="0" smtClean="0">
                <a:solidFill>
                  <a:schemeClr val="bg1"/>
                </a:solidFill>
              </a:rPr>
              <a:t> </a:t>
            </a:r>
            <a:r>
              <a:rPr lang="hr-HR" dirty="0" err="1">
                <a:solidFill>
                  <a:schemeClr val="bg1"/>
                </a:solidFill>
              </a:rPr>
              <a:t>R</a:t>
            </a:r>
            <a:r>
              <a:rPr lang="hr-HR" dirty="0" err="1" smtClean="0">
                <a:solidFill>
                  <a:schemeClr val="bg1"/>
                </a:solidFill>
              </a:rPr>
              <a:t>eview</a:t>
            </a:r>
            <a:r>
              <a:rPr lang="hr-HR" dirty="0" smtClean="0">
                <a:solidFill>
                  <a:schemeClr val="bg1"/>
                </a:solidFill>
              </a:rPr>
              <a:t>” &amp; 2nd Workshop on </a:t>
            </a:r>
            <a:r>
              <a:rPr lang="hr-HR" dirty="0" err="1" smtClean="0">
                <a:solidFill>
                  <a:schemeClr val="bg1"/>
                </a:solidFill>
              </a:rPr>
              <a:t>Simulating</a:t>
            </a:r>
            <a:r>
              <a:rPr lang="hr-HR" dirty="0" smtClean="0">
                <a:solidFill>
                  <a:schemeClr val="bg1"/>
                </a:solidFill>
              </a:rPr>
              <a:t> </a:t>
            </a:r>
            <a:r>
              <a:rPr lang="hr-HR" dirty="0" err="1" smtClean="0">
                <a:solidFill>
                  <a:schemeClr val="bg1"/>
                </a:solidFill>
              </a:rPr>
              <a:t>the</a:t>
            </a:r>
            <a:r>
              <a:rPr lang="hr-HR" dirty="0" smtClean="0">
                <a:solidFill>
                  <a:schemeClr val="bg1"/>
                </a:solidFill>
              </a:rPr>
              <a:t> </a:t>
            </a:r>
            <a:r>
              <a:rPr lang="hr-HR" dirty="0" err="1" smtClean="0">
                <a:solidFill>
                  <a:schemeClr val="bg1"/>
                </a:solidFill>
              </a:rPr>
              <a:t>Social</a:t>
            </a:r>
            <a:r>
              <a:rPr lang="hr-HR" dirty="0" smtClean="0">
                <a:solidFill>
                  <a:schemeClr val="bg1"/>
                </a:solidFill>
              </a:rPr>
              <a:t> </a:t>
            </a:r>
            <a:r>
              <a:rPr lang="hr-HR" dirty="0" err="1" smtClean="0">
                <a:solidFill>
                  <a:schemeClr val="bg1"/>
                </a:solidFill>
              </a:rPr>
              <a:t>Processes</a:t>
            </a:r>
            <a:r>
              <a:rPr lang="hr-HR" dirty="0" smtClean="0">
                <a:solidFill>
                  <a:schemeClr val="bg1"/>
                </a:solidFill>
              </a:rPr>
              <a:t> </a:t>
            </a:r>
            <a:r>
              <a:rPr lang="hr-HR" dirty="0" err="1" smtClean="0">
                <a:solidFill>
                  <a:schemeClr val="bg1"/>
                </a:solidFill>
              </a:rPr>
              <a:t>of</a:t>
            </a:r>
            <a:r>
              <a:rPr lang="hr-HR" dirty="0" smtClean="0">
                <a:solidFill>
                  <a:schemeClr val="bg1"/>
                </a:solidFill>
              </a:rPr>
              <a:t> Science (SSPOS II), Valencia, Spain, 8-11 </a:t>
            </a:r>
            <a:r>
              <a:rPr lang="hr-HR" dirty="0" err="1" smtClean="0">
                <a:solidFill>
                  <a:schemeClr val="bg1"/>
                </a:solidFill>
              </a:rPr>
              <a:t>March</a:t>
            </a:r>
            <a:r>
              <a:rPr lang="hr-HR" dirty="0" smtClean="0">
                <a:solidFill>
                  <a:schemeClr val="bg1"/>
                </a:solidFill>
              </a:rPr>
              <a:t> 2016</a:t>
            </a:r>
            <a:endParaRPr lang="hr-HR" dirty="0">
              <a:solidFill>
                <a:schemeClr val="bg1"/>
              </a:solidFill>
            </a:endParaRPr>
          </a:p>
        </p:txBody>
      </p:sp>
    </p:spTree>
    <p:extLst>
      <p:ext uri="{BB962C8B-B14F-4D97-AF65-F5344CB8AC3E}">
        <p14:creationId xmlns:p14="http://schemas.microsoft.com/office/powerpoint/2010/main" val="298795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876426" y="1463040"/>
            <a:ext cx="7680960" cy="4724400"/>
          </a:xfrm>
          <a:prstGeom prst="rect">
            <a:avLst/>
          </a:prstGeom>
        </p:spPr>
        <p:txBody>
          <a:bodyPr/>
          <a:lstStyle/>
          <a:p>
            <a:endParaRPr lang="hr-HR" dirty="0"/>
          </a:p>
        </p:txBody>
      </p:sp>
      <p:sp>
        <p:nvSpPr>
          <p:cNvPr id="3" name="Title 2"/>
          <p:cNvSpPr>
            <a:spLocks noGrp="1"/>
          </p:cNvSpPr>
          <p:nvPr>
            <p:ph type="title"/>
          </p:nvPr>
        </p:nvSpPr>
        <p:spPr>
          <a:xfrm>
            <a:off x="1876426" y="228600"/>
            <a:ext cx="8468047" cy="1066800"/>
          </a:xfrm>
        </p:spPr>
        <p:txBody>
          <a:bodyPr>
            <a:normAutofit/>
          </a:bodyPr>
          <a:lstStyle/>
          <a:p>
            <a:r>
              <a:rPr lang="hr-HR" noProof="0" dirty="0" err="1" smtClean="0"/>
              <a:t>Instructions</a:t>
            </a:r>
            <a:r>
              <a:rPr lang="hr-HR" noProof="0" dirty="0" smtClean="0"/>
              <a:t>                     </a:t>
            </a:r>
            <a:r>
              <a:rPr lang="en-GB" noProof="0" dirty="0" smtClean="0"/>
              <a:t>F</a:t>
            </a:r>
            <a:r>
              <a:rPr lang="hr-HR" noProof="0" dirty="0" err="1" smtClean="0"/>
              <a:t>orms</a:t>
            </a:r>
            <a:endParaRPr lang="en-GB" noProof="0" dirty="0"/>
          </a:p>
        </p:txBody>
      </p:sp>
      <p:pic>
        <p:nvPicPr>
          <p:cNvPr id="4" name="Picture 3"/>
          <p:cNvPicPr>
            <a:picLocks noChangeAspect="1"/>
          </p:cNvPicPr>
          <p:nvPr/>
        </p:nvPicPr>
        <p:blipFill rotWithShape="1">
          <a:blip r:embed="rId3"/>
          <a:srcRect l="31737" t="6688" r="33397" b="5703"/>
          <a:stretch/>
        </p:blipFill>
        <p:spPr>
          <a:xfrm>
            <a:off x="1876426" y="1322242"/>
            <a:ext cx="3662237" cy="5173637"/>
          </a:xfrm>
          <a:prstGeom prst="rect">
            <a:avLst/>
          </a:prstGeom>
        </p:spPr>
      </p:pic>
      <p:pic>
        <p:nvPicPr>
          <p:cNvPr id="5" name="Picture 4"/>
          <p:cNvPicPr>
            <a:picLocks noChangeAspect="1"/>
          </p:cNvPicPr>
          <p:nvPr/>
        </p:nvPicPr>
        <p:blipFill rotWithShape="1">
          <a:blip r:embed="rId4"/>
          <a:srcRect l="32290" t="6688" r="33951" b="7673"/>
          <a:stretch/>
        </p:blipFill>
        <p:spPr>
          <a:xfrm>
            <a:off x="6672064" y="1322242"/>
            <a:ext cx="3672408" cy="5237697"/>
          </a:xfrm>
          <a:prstGeom prst="rect">
            <a:avLst/>
          </a:prstGeom>
        </p:spPr>
      </p:pic>
      <p:sp>
        <p:nvSpPr>
          <p:cNvPr id="8" name="Right Arrow 7"/>
          <p:cNvSpPr/>
          <p:nvPr/>
        </p:nvSpPr>
        <p:spPr>
          <a:xfrm>
            <a:off x="5538662" y="3429000"/>
            <a:ext cx="1133402" cy="480060"/>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sz="2400"/>
          </a:p>
        </p:txBody>
      </p:sp>
    </p:spTree>
    <p:extLst>
      <p:ext uri="{BB962C8B-B14F-4D97-AF65-F5344CB8AC3E}">
        <p14:creationId xmlns:p14="http://schemas.microsoft.com/office/powerpoint/2010/main" val="24740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WHAT EDITORS EXPECT FROM PEER REVIEVERS?</a:t>
            </a:r>
            <a:endParaRPr lang="hr-HR" dirty="0"/>
          </a:p>
        </p:txBody>
      </p:sp>
      <p:sp>
        <p:nvSpPr>
          <p:cNvPr id="5" name="Text Placeholder 4"/>
          <p:cNvSpPr>
            <a:spLocks noGrp="1"/>
          </p:cNvSpPr>
          <p:nvPr>
            <p:ph type="body" idx="1"/>
          </p:nvPr>
        </p:nvSpPr>
        <p:spPr/>
        <p:txBody>
          <a:bodyPr/>
          <a:lstStyle/>
          <a:p>
            <a:r>
              <a:rPr lang="hr-HR" dirty="0" err="1" smtClean="0"/>
              <a:t>Reviewing</a:t>
            </a:r>
            <a:r>
              <a:rPr lang="hr-HR" dirty="0" smtClean="0"/>
              <a:t> </a:t>
            </a:r>
            <a:r>
              <a:rPr lang="hr-HR" dirty="0" err="1" smtClean="0"/>
              <a:t>journal</a:t>
            </a:r>
            <a:r>
              <a:rPr lang="hr-HR" dirty="0" smtClean="0"/>
              <a:t> </a:t>
            </a:r>
            <a:r>
              <a:rPr lang="hr-HR" dirty="0" err="1" smtClean="0"/>
              <a:t>manuscript</a:t>
            </a:r>
            <a:r>
              <a:rPr lang="hr-HR" dirty="0" smtClean="0"/>
              <a:t> </a:t>
            </a:r>
            <a:r>
              <a:rPr lang="hr-HR" dirty="0" err="1" smtClean="0"/>
              <a:t>by</a:t>
            </a:r>
            <a:r>
              <a:rPr lang="hr-HR" dirty="0"/>
              <a:t> </a:t>
            </a:r>
            <a:r>
              <a:rPr lang="hr-HR" dirty="0" err="1"/>
              <a:t>Charon</a:t>
            </a:r>
            <a:r>
              <a:rPr lang="hr-HR" dirty="0"/>
              <a:t> A. </a:t>
            </a:r>
            <a:r>
              <a:rPr lang="hr-HR" dirty="0" err="1" smtClean="0"/>
              <a:t>Pierson</a:t>
            </a:r>
            <a:r>
              <a:rPr lang="hr-HR" dirty="0" smtClean="0"/>
              <a:t> (</a:t>
            </a:r>
            <a:r>
              <a:rPr lang="hr-HR" dirty="0" err="1" smtClean="0"/>
              <a:t>Wiley-Blackwell</a:t>
            </a:r>
            <a:r>
              <a:rPr lang="hr-HR" dirty="0" smtClean="0"/>
              <a:t>)</a:t>
            </a:r>
            <a:endParaRPr lang="hr-HR" dirty="0"/>
          </a:p>
        </p:txBody>
      </p:sp>
    </p:spTree>
    <p:extLst>
      <p:ext uri="{BB962C8B-B14F-4D97-AF65-F5344CB8AC3E}">
        <p14:creationId xmlns:p14="http://schemas.microsoft.com/office/powerpoint/2010/main" val="202790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Before</a:t>
            </a:r>
            <a:r>
              <a:rPr lang="hr-HR" dirty="0" smtClean="0"/>
              <a:t> </a:t>
            </a:r>
            <a:r>
              <a:rPr lang="hr-HR" dirty="0" err="1" smtClean="0"/>
              <a:t>reviewing</a:t>
            </a:r>
            <a:endParaRPr lang="hr-HR" dirty="0"/>
          </a:p>
        </p:txBody>
      </p:sp>
      <p:sp>
        <p:nvSpPr>
          <p:cNvPr id="3" name="Content Placeholder 2"/>
          <p:cNvSpPr>
            <a:spLocks noGrp="1"/>
          </p:cNvSpPr>
          <p:nvPr>
            <p:ph idx="1"/>
          </p:nvPr>
        </p:nvSpPr>
        <p:spPr/>
        <p:txBody>
          <a:bodyPr/>
          <a:lstStyle/>
          <a:p>
            <a:r>
              <a:rPr lang="en-US" dirty="0"/>
              <a:t>Does the article </a:t>
            </a:r>
            <a:r>
              <a:rPr lang="en-US" dirty="0" smtClean="0"/>
              <a:t>match </a:t>
            </a:r>
            <a:r>
              <a:rPr lang="hr-HR" dirty="0" err="1" smtClean="0"/>
              <a:t>reviewer’s</a:t>
            </a:r>
            <a:r>
              <a:rPr lang="en-US" dirty="0" smtClean="0"/>
              <a:t> </a:t>
            </a:r>
            <a:r>
              <a:rPr lang="en-US" dirty="0"/>
              <a:t>expertise</a:t>
            </a:r>
            <a:r>
              <a:rPr lang="en-US" dirty="0" smtClean="0"/>
              <a:t>?</a:t>
            </a:r>
            <a:endParaRPr lang="hr-HR" dirty="0" smtClean="0"/>
          </a:p>
          <a:p>
            <a:r>
              <a:rPr lang="en-US" dirty="0" smtClean="0"/>
              <a:t>Do</a:t>
            </a:r>
            <a:r>
              <a:rPr lang="hr-HR" dirty="0" err="1" smtClean="0"/>
              <a:t>es</a:t>
            </a:r>
            <a:r>
              <a:rPr lang="hr-HR" dirty="0" smtClean="0"/>
              <a:t> </a:t>
            </a:r>
            <a:r>
              <a:rPr lang="hr-HR" dirty="0" err="1" smtClean="0"/>
              <a:t>reviewer</a:t>
            </a:r>
            <a:r>
              <a:rPr lang="en-US" dirty="0" smtClean="0"/>
              <a:t> </a:t>
            </a:r>
            <a:r>
              <a:rPr lang="en-US" dirty="0"/>
              <a:t>have time to review the paper</a:t>
            </a:r>
            <a:r>
              <a:rPr lang="en-US" dirty="0" smtClean="0"/>
              <a:t>?</a:t>
            </a:r>
            <a:endParaRPr lang="hr-HR" dirty="0" smtClean="0"/>
          </a:p>
          <a:p>
            <a:r>
              <a:rPr lang="en-US" dirty="0"/>
              <a:t>Are there any potential conflicts of interests?</a:t>
            </a:r>
            <a:endParaRPr lang="hr-HR" dirty="0"/>
          </a:p>
        </p:txBody>
      </p:sp>
    </p:spTree>
    <p:extLst>
      <p:ext uri="{BB962C8B-B14F-4D97-AF65-F5344CB8AC3E}">
        <p14:creationId xmlns:p14="http://schemas.microsoft.com/office/powerpoint/2010/main" val="3595832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624" y="274638"/>
            <a:ext cx="8946776" cy="1143000"/>
          </a:xfrm>
        </p:spPr>
        <p:txBody>
          <a:bodyPr/>
          <a:lstStyle/>
          <a:p>
            <a:r>
              <a:rPr lang="hr-HR" dirty="0" smtClean="0"/>
              <a:t>Reviewer </a:t>
            </a:r>
            <a:r>
              <a:rPr lang="hr-HR" dirty="0" err="1" smtClean="0"/>
              <a:t>should</a:t>
            </a:r>
            <a:r>
              <a:rPr lang="hr-HR" dirty="0" smtClean="0"/>
              <a:t> take care </a:t>
            </a:r>
            <a:r>
              <a:rPr lang="hr-HR" dirty="0" err="1" smtClean="0"/>
              <a:t>about</a:t>
            </a:r>
            <a:r>
              <a:rPr lang="hr-HR" dirty="0" smtClean="0"/>
              <a:t>: </a:t>
            </a:r>
            <a:endParaRPr lang="hr-HR" dirty="0"/>
          </a:p>
        </p:txBody>
      </p:sp>
      <p:sp>
        <p:nvSpPr>
          <p:cNvPr id="3" name="Content Placeholder 2"/>
          <p:cNvSpPr>
            <a:spLocks noGrp="1"/>
          </p:cNvSpPr>
          <p:nvPr>
            <p:ph idx="1"/>
          </p:nvPr>
        </p:nvSpPr>
        <p:spPr/>
        <p:txBody>
          <a:bodyPr/>
          <a:lstStyle/>
          <a:p>
            <a:r>
              <a:rPr lang="hr-HR" dirty="0" err="1"/>
              <a:t>Appropriate</a:t>
            </a:r>
            <a:r>
              <a:rPr lang="hr-HR" dirty="0"/>
              <a:t> </a:t>
            </a:r>
            <a:r>
              <a:rPr lang="hr-HR" dirty="0" err="1"/>
              <a:t>citation</a:t>
            </a:r>
            <a:r>
              <a:rPr lang="hr-HR" dirty="0"/>
              <a:t> </a:t>
            </a:r>
            <a:r>
              <a:rPr lang="hr-HR" dirty="0" err="1"/>
              <a:t>of</a:t>
            </a:r>
            <a:r>
              <a:rPr lang="hr-HR" dirty="0"/>
              <a:t> </a:t>
            </a:r>
            <a:r>
              <a:rPr lang="hr-HR" dirty="0" err="1" smtClean="0"/>
              <a:t>material</a:t>
            </a:r>
            <a:endParaRPr lang="hr-HR" dirty="0" smtClean="0"/>
          </a:p>
          <a:p>
            <a:r>
              <a:rPr lang="hr-HR" dirty="0" err="1"/>
              <a:t>Clarity</a:t>
            </a:r>
            <a:r>
              <a:rPr lang="hr-HR" dirty="0"/>
              <a:t> </a:t>
            </a:r>
            <a:r>
              <a:rPr lang="hr-HR" dirty="0" err="1"/>
              <a:t>of</a:t>
            </a:r>
            <a:r>
              <a:rPr lang="hr-HR" dirty="0"/>
              <a:t> </a:t>
            </a:r>
            <a:r>
              <a:rPr lang="hr-HR" dirty="0" err="1" smtClean="0"/>
              <a:t>writing</a:t>
            </a:r>
            <a:endParaRPr lang="hr-HR" dirty="0" smtClean="0"/>
          </a:p>
          <a:p>
            <a:r>
              <a:rPr lang="hr-HR" dirty="0" err="1"/>
              <a:t>Logical</a:t>
            </a:r>
            <a:r>
              <a:rPr lang="hr-HR" dirty="0"/>
              <a:t> </a:t>
            </a:r>
            <a:r>
              <a:rPr lang="hr-HR" dirty="0" err="1"/>
              <a:t>progression</a:t>
            </a:r>
            <a:r>
              <a:rPr lang="hr-HR" dirty="0"/>
              <a:t> </a:t>
            </a:r>
            <a:r>
              <a:rPr lang="hr-HR" dirty="0" err="1"/>
              <a:t>of</a:t>
            </a:r>
            <a:r>
              <a:rPr lang="hr-HR" dirty="0"/>
              <a:t> </a:t>
            </a:r>
            <a:r>
              <a:rPr lang="hr-HR" dirty="0" err="1" smtClean="0"/>
              <a:t>content</a:t>
            </a:r>
            <a:endParaRPr lang="hr-HR" dirty="0" smtClean="0"/>
          </a:p>
          <a:p>
            <a:r>
              <a:rPr lang="hr-HR" dirty="0" err="1"/>
              <a:t>Synthesis</a:t>
            </a:r>
            <a:r>
              <a:rPr lang="hr-HR" dirty="0"/>
              <a:t> </a:t>
            </a:r>
            <a:r>
              <a:rPr lang="hr-HR" dirty="0" err="1"/>
              <a:t>of</a:t>
            </a:r>
            <a:r>
              <a:rPr lang="hr-HR" dirty="0"/>
              <a:t> </a:t>
            </a:r>
            <a:r>
              <a:rPr lang="hr-HR" dirty="0" err="1" smtClean="0"/>
              <a:t>sources</a:t>
            </a:r>
            <a:endParaRPr lang="hr-HR" dirty="0" smtClean="0"/>
          </a:p>
          <a:p>
            <a:r>
              <a:rPr lang="hr-HR" dirty="0" err="1"/>
              <a:t>Spotting</a:t>
            </a:r>
            <a:r>
              <a:rPr lang="hr-HR" dirty="0"/>
              <a:t> </a:t>
            </a:r>
            <a:r>
              <a:rPr lang="hr-HR" dirty="0" err="1" smtClean="0"/>
              <a:t>plagiarism</a:t>
            </a:r>
            <a:endParaRPr lang="hr-HR" dirty="0" smtClean="0"/>
          </a:p>
          <a:p>
            <a:r>
              <a:rPr lang="en-US" dirty="0"/>
              <a:t>Journal style and reference format</a:t>
            </a:r>
            <a:endParaRPr lang="hr-HR" dirty="0"/>
          </a:p>
        </p:txBody>
      </p:sp>
    </p:spTree>
    <p:extLst>
      <p:ext uri="{BB962C8B-B14F-4D97-AF65-F5344CB8AC3E}">
        <p14:creationId xmlns:p14="http://schemas.microsoft.com/office/powerpoint/2010/main" val="61862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236" y="274638"/>
            <a:ext cx="9247163" cy="1143000"/>
          </a:xfrm>
        </p:spPr>
        <p:txBody>
          <a:bodyPr/>
          <a:lstStyle/>
          <a:p>
            <a:r>
              <a:rPr lang="hr-HR" dirty="0" err="1"/>
              <a:t>Conflict</a:t>
            </a:r>
            <a:r>
              <a:rPr lang="hr-HR" dirty="0"/>
              <a:t> </a:t>
            </a:r>
            <a:r>
              <a:rPr lang="hr-HR" dirty="0" err="1"/>
              <a:t>of</a:t>
            </a:r>
            <a:r>
              <a:rPr lang="hr-HR" dirty="0"/>
              <a:t> </a:t>
            </a:r>
            <a:r>
              <a:rPr lang="hr-HR" dirty="0" err="1"/>
              <a:t>interest</a:t>
            </a:r>
            <a:r>
              <a:rPr lang="hr-HR" dirty="0"/>
              <a:t> </a:t>
            </a:r>
            <a:r>
              <a:rPr lang="hr-HR" dirty="0" err="1"/>
              <a:t>disclosures</a:t>
            </a:r>
            <a:r>
              <a:rPr lang="hr-HR" dirty="0"/>
              <a:t> </a:t>
            </a:r>
          </a:p>
        </p:txBody>
      </p:sp>
      <p:sp>
        <p:nvSpPr>
          <p:cNvPr id="3" name="Content Placeholder 2"/>
          <p:cNvSpPr>
            <a:spLocks noGrp="1"/>
          </p:cNvSpPr>
          <p:nvPr>
            <p:ph idx="1"/>
          </p:nvPr>
        </p:nvSpPr>
        <p:spPr>
          <a:xfrm>
            <a:off x="4554070" y="1600202"/>
            <a:ext cx="4500283" cy="3420034"/>
          </a:xfrm>
        </p:spPr>
        <p:txBody>
          <a:bodyPr/>
          <a:lstStyle/>
          <a:p>
            <a:r>
              <a:rPr lang="hr-HR" dirty="0" err="1" smtClean="0"/>
              <a:t>author</a:t>
            </a:r>
            <a:endParaRPr lang="hr-HR" dirty="0" smtClean="0"/>
          </a:p>
          <a:p>
            <a:r>
              <a:rPr lang="hr-HR" dirty="0" err="1" smtClean="0"/>
              <a:t>reviewer</a:t>
            </a:r>
            <a:endParaRPr lang="hr-HR" dirty="0"/>
          </a:p>
        </p:txBody>
      </p:sp>
    </p:spTree>
    <p:extLst>
      <p:ext uri="{BB962C8B-B14F-4D97-AF65-F5344CB8AC3E}">
        <p14:creationId xmlns:p14="http://schemas.microsoft.com/office/powerpoint/2010/main" val="29759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274638"/>
            <a:ext cx="9584788" cy="1143000"/>
          </a:xfrm>
        </p:spPr>
        <p:txBody>
          <a:bodyPr>
            <a:normAutofit fontScale="90000"/>
          </a:bodyPr>
          <a:lstStyle/>
          <a:p>
            <a:r>
              <a:rPr lang="hr-HR" dirty="0" err="1" smtClean="0"/>
              <a:t>Review</a:t>
            </a:r>
            <a:r>
              <a:rPr lang="hr-HR" dirty="0" smtClean="0"/>
              <a:t> (</a:t>
            </a:r>
            <a:r>
              <a:rPr lang="hr-HR" dirty="0" err="1" smtClean="0"/>
              <a:t>applicability</a:t>
            </a:r>
            <a:r>
              <a:rPr lang="hr-HR" dirty="0" smtClean="0"/>
              <a:t> </a:t>
            </a:r>
            <a:r>
              <a:rPr lang="hr-HR" dirty="0" err="1" smtClean="0"/>
              <a:t>depends</a:t>
            </a:r>
            <a:r>
              <a:rPr lang="hr-HR" dirty="0" smtClean="0"/>
              <a:t> on </a:t>
            </a:r>
            <a:r>
              <a:rPr lang="hr-HR" dirty="0" err="1" smtClean="0"/>
              <a:t>the</a:t>
            </a:r>
            <a:r>
              <a:rPr lang="hr-HR" dirty="0" smtClean="0"/>
              <a:t> discipline)</a:t>
            </a:r>
            <a:endParaRPr lang="hr-HR" dirty="0"/>
          </a:p>
        </p:txBody>
      </p:sp>
      <p:sp>
        <p:nvSpPr>
          <p:cNvPr id="3" name="Content Placeholder 2"/>
          <p:cNvSpPr>
            <a:spLocks noGrp="1"/>
          </p:cNvSpPr>
          <p:nvPr>
            <p:ph idx="1"/>
          </p:nvPr>
        </p:nvSpPr>
        <p:spPr/>
        <p:txBody>
          <a:bodyPr>
            <a:normAutofit/>
          </a:bodyPr>
          <a:lstStyle/>
          <a:p>
            <a:r>
              <a:rPr lang="en-US" dirty="0"/>
              <a:t>Fit with the journal’s mission and target </a:t>
            </a:r>
            <a:r>
              <a:rPr lang="en-US" dirty="0" smtClean="0"/>
              <a:t>audience</a:t>
            </a:r>
            <a:endParaRPr lang="hr-HR" dirty="0" smtClean="0"/>
          </a:p>
          <a:p>
            <a:r>
              <a:rPr lang="en-US" dirty="0" smtClean="0"/>
              <a:t>Current </a:t>
            </a:r>
            <a:r>
              <a:rPr lang="en-US" dirty="0"/>
              <a:t>and primary source </a:t>
            </a:r>
            <a:r>
              <a:rPr lang="en-US" dirty="0" smtClean="0"/>
              <a:t>material</a:t>
            </a:r>
            <a:endParaRPr lang="hr-HR" dirty="0" smtClean="0"/>
          </a:p>
          <a:p>
            <a:r>
              <a:rPr lang="en-US" dirty="0"/>
              <a:t>Timeliness and uniqueness of the </a:t>
            </a:r>
            <a:r>
              <a:rPr lang="en-US" dirty="0" smtClean="0"/>
              <a:t>article</a:t>
            </a:r>
            <a:endParaRPr lang="hr-HR" dirty="0" smtClean="0"/>
          </a:p>
          <a:p>
            <a:r>
              <a:rPr lang="hr-HR" dirty="0" err="1"/>
              <a:t>Application</a:t>
            </a:r>
            <a:r>
              <a:rPr lang="hr-HR" dirty="0"/>
              <a:t> to </a:t>
            </a:r>
            <a:r>
              <a:rPr lang="hr-HR" dirty="0" err="1"/>
              <a:t>professional</a:t>
            </a:r>
            <a:r>
              <a:rPr lang="hr-HR" dirty="0"/>
              <a:t> </a:t>
            </a:r>
            <a:r>
              <a:rPr lang="hr-HR" dirty="0" err="1" smtClean="0"/>
              <a:t>practice</a:t>
            </a:r>
            <a:endParaRPr lang="hr-HR" dirty="0" smtClean="0"/>
          </a:p>
          <a:p>
            <a:r>
              <a:rPr lang="en-US" dirty="0"/>
              <a:t>Theoretical grounding of the research question and the </a:t>
            </a:r>
            <a:r>
              <a:rPr lang="en-US" dirty="0" smtClean="0"/>
              <a:t>methodology</a:t>
            </a:r>
            <a:endParaRPr lang="hr-HR" dirty="0" smtClean="0"/>
          </a:p>
          <a:p>
            <a:r>
              <a:rPr lang="hr-HR" dirty="0" err="1" smtClean="0"/>
              <a:t>Questions</a:t>
            </a:r>
            <a:r>
              <a:rPr lang="hr-HR" dirty="0" smtClean="0"/>
              <a:t> are </a:t>
            </a:r>
            <a:r>
              <a:rPr lang="hr-HR" dirty="0" err="1"/>
              <a:t>clearly</a:t>
            </a:r>
            <a:r>
              <a:rPr lang="hr-HR" dirty="0"/>
              <a:t> </a:t>
            </a:r>
            <a:r>
              <a:rPr lang="hr-HR" dirty="0" err="1" smtClean="0"/>
              <a:t>stated</a:t>
            </a:r>
            <a:endParaRPr lang="hr-HR" dirty="0" smtClean="0"/>
          </a:p>
        </p:txBody>
      </p:sp>
    </p:spTree>
    <p:extLst>
      <p:ext uri="{BB962C8B-B14F-4D97-AF65-F5344CB8AC3E}">
        <p14:creationId xmlns:p14="http://schemas.microsoft.com/office/powerpoint/2010/main" val="3299698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274638"/>
            <a:ext cx="9584788" cy="1143000"/>
          </a:xfrm>
        </p:spPr>
        <p:txBody>
          <a:bodyPr>
            <a:normAutofit fontScale="90000"/>
          </a:bodyPr>
          <a:lstStyle/>
          <a:p>
            <a:r>
              <a:rPr lang="hr-HR" dirty="0" err="1" smtClean="0"/>
              <a:t>Review</a:t>
            </a:r>
            <a:r>
              <a:rPr lang="hr-HR" dirty="0" smtClean="0"/>
              <a:t> (</a:t>
            </a:r>
            <a:r>
              <a:rPr lang="hr-HR" dirty="0" err="1" smtClean="0"/>
              <a:t>applicability</a:t>
            </a:r>
            <a:r>
              <a:rPr lang="hr-HR" dirty="0" smtClean="0"/>
              <a:t> </a:t>
            </a:r>
            <a:r>
              <a:rPr lang="hr-HR" dirty="0" err="1" smtClean="0"/>
              <a:t>depends</a:t>
            </a:r>
            <a:r>
              <a:rPr lang="hr-HR" dirty="0" smtClean="0"/>
              <a:t> on </a:t>
            </a:r>
            <a:r>
              <a:rPr lang="hr-HR" dirty="0" err="1" smtClean="0"/>
              <a:t>the</a:t>
            </a:r>
            <a:r>
              <a:rPr lang="hr-HR" dirty="0" smtClean="0"/>
              <a:t> discipline)</a:t>
            </a:r>
            <a:endParaRPr lang="hr-HR" dirty="0"/>
          </a:p>
        </p:txBody>
      </p:sp>
      <p:sp>
        <p:nvSpPr>
          <p:cNvPr id="3" name="Content Placeholder 2"/>
          <p:cNvSpPr>
            <a:spLocks noGrp="1"/>
          </p:cNvSpPr>
          <p:nvPr>
            <p:ph idx="1"/>
          </p:nvPr>
        </p:nvSpPr>
        <p:spPr/>
        <p:txBody>
          <a:bodyPr>
            <a:normAutofit/>
          </a:bodyPr>
          <a:lstStyle/>
          <a:p>
            <a:r>
              <a:rPr lang="en-US" dirty="0"/>
              <a:t>Appropriateness of the methodology and data analysis</a:t>
            </a:r>
            <a:endParaRPr lang="hr-HR" dirty="0"/>
          </a:p>
          <a:p>
            <a:r>
              <a:rPr lang="en-US" dirty="0"/>
              <a:t>Methodology is appropriate for the research question</a:t>
            </a:r>
            <a:endParaRPr lang="hr-HR" dirty="0"/>
          </a:p>
          <a:p>
            <a:r>
              <a:rPr lang="en-US" dirty="0" smtClean="0"/>
              <a:t>Methodological </a:t>
            </a:r>
            <a:r>
              <a:rPr lang="en-US" dirty="0"/>
              <a:t>rigor is clearly </a:t>
            </a:r>
            <a:r>
              <a:rPr lang="en-US" dirty="0" smtClean="0"/>
              <a:t>addressed</a:t>
            </a:r>
            <a:endParaRPr lang="hr-HR" dirty="0" smtClean="0"/>
          </a:p>
          <a:p>
            <a:r>
              <a:rPr lang="en-US" dirty="0"/>
              <a:t>Text is rich in descriptive elements</a:t>
            </a:r>
            <a:endParaRPr lang="hr-HR" dirty="0" smtClean="0"/>
          </a:p>
          <a:p>
            <a:r>
              <a:rPr lang="hr-HR" dirty="0" err="1" smtClean="0"/>
              <a:t>Presentation</a:t>
            </a:r>
            <a:r>
              <a:rPr lang="hr-HR" dirty="0" smtClean="0"/>
              <a:t> </a:t>
            </a:r>
            <a:r>
              <a:rPr lang="hr-HR" dirty="0" err="1"/>
              <a:t>of</a:t>
            </a:r>
            <a:r>
              <a:rPr lang="hr-HR" dirty="0"/>
              <a:t> </a:t>
            </a:r>
            <a:r>
              <a:rPr lang="hr-HR" dirty="0" err="1" smtClean="0"/>
              <a:t>findings</a:t>
            </a:r>
            <a:endParaRPr lang="hr-HR" dirty="0" smtClean="0"/>
          </a:p>
          <a:p>
            <a:r>
              <a:rPr lang="en-US" dirty="0"/>
              <a:t>Findings add new information to the state of the discipline</a:t>
            </a:r>
            <a:endParaRPr lang="hr-HR" dirty="0" smtClean="0"/>
          </a:p>
          <a:p>
            <a:r>
              <a:rPr lang="hr-HR" dirty="0" err="1"/>
              <a:t>Limitations</a:t>
            </a:r>
            <a:r>
              <a:rPr lang="hr-HR" dirty="0"/>
              <a:t> </a:t>
            </a:r>
            <a:r>
              <a:rPr lang="hr-HR" dirty="0" err="1" smtClean="0"/>
              <a:t>addressed</a:t>
            </a:r>
            <a:endParaRPr lang="hr-HR" dirty="0" smtClean="0"/>
          </a:p>
        </p:txBody>
      </p:sp>
    </p:spTree>
    <p:extLst>
      <p:ext uri="{BB962C8B-B14F-4D97-AF65-F5344CB8AC3E}">
        <p14:creationId xmlns:p14="http://schemas.microsoft.com/office/powerpoint/2010/main" val="3702872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274638"/>
            <a:ext cx="9584788" cy="1143000"/>
          </a:xfrm>
        </p:spPr>
        <p:txBody>
          <a:bodyPr>
            <a:normAutofit fontScale="90000"/>
          </a:bodyPr>
          <a:lstStyle/>
          <a:p>
            <a:r>
              <a:rPr lang="hr-HR" dirty="0" err="1" smtClean="0"/>
              <a:t>Review</a:t>
            </a:r>
            <a:r>
              <a:rPr lang="hr-HR" dirty="0" smtClean="0"/>
              <a:t> (</a:t>
            </a:r>
            <a:r>
              <a:rPr lang="hr-HR" dirty="0" err="1" smtClean="0"/>
              <a:t>applicability</a:t>
            </a:r>
            <a:r>
              <a:rPr lang="hr-HR" dirty="0" smtClean="0"/>
              <a:t> </a:t>
            </a:r>
            <a:r>
              <a:rPr lang="hr-HR" dirty="0" err="1" smtClean="0"/>
              <a:t>depends</a:t>
            </a:r>
            <a:r>
              <a:rPr lang="hr-HR" dirty="0" smtClean="0"/>
              <a:t> on </a:t>
            </a:r>
            <a:r>
              <a:rPr lang="hr-HR" dirty="0" err="1" smtClean="0"/>
              <a:t>the</a:t>
            </a:r>
            <a:r>
              <a:rPr lang="hr-HR" dirty="0" smtClean="0"/>
              <a:t> discipline)</a:t>
            </a:r>
            <a:endParaRPr lang="hr-HR" dirty="0"/>
          </a:p>
        </p:txBody>
      </p:sp>
      <p:sp>
        <p:nvSpPr>
          <p:cNvPr id="3" name="Content Placeholder 2"/>
          <p:cNvSpPr>
            <a:spLocks noGrp="1"/>
          </p:cNvSpPr>
          <p:nvPr>
            <p:ph idx="1"/>
          </p:nvPr>
        </p:nvSpPr>
        <p:spPr/>
        <p:txBody>
          <a:bodyPr>
            <a:normAutofit/>
          </a:bodyPr>
          <a:lstStyle/>
          <a:p>
            <a:r>
              <a:rPr lang="en-US" dirty="0"/>
              <a:t>Discussion integrates the findings into the state of the discipline</a:t>
            </a:r>
            <a:endParaRPr lang="hr-HR" dirty="0"/>
          </a:p>
          <a:p>
            <a:r>
              <a:rPr lang="en-US" dirty="0"/>
              <a:t>Implications for future research </a:t>
            </a:r>
            <a:r>
              <a:rPr lang="en-US" dirty="0" smtClean="0"/>
              <a:t>addressed</a:t>
            </a:r>
            <a:endParaRPr lang="hr-HR" dirty="0" smtClean="0"/>
          </a:p>
          <a:p>
            <a:r>
              <a:rPr lang="hr-HR" dirty="0" err="1" smtClean="0"/>
              <a:t>Tables</a:t>
            </a:r>
            <a:r>
              <a:rPr lang="hr-HR" dirty="0" smtClean="0"/>
              <a:t> </a:t>
            </a:r>
            <a:r>
              <a:rPr lang="hr-HR" dirty="0" err="1" smtClean="0"/>
              <a:t>and</a:t>
            </a:r>
            <a:r>
              <a:rPr lang="hr-HR" dirty="0" smtClean="0"/>
              <a:t> </a:t>
            </a:r>
            <a:r>
              <a:rPr lang="hr-HR" dirty="0" err="1" smtClean="0"/>
              <a:t>figures</a:t>
            </a:r>
            <a:r>
              <a:rPr lang="hr-HR" dirty="0" smtClean="0"/>
              <a:t> </a:t>
            </a:r>
            <a:r>
              <a:rPr lang="hr-HR" dirty="0"/>
              <a:t>are </a:t>
            </a:r>
            <a:r>
              <a:rPr lang="hr-HR" dirty="0" err="1" smtClean="0"/>
              <a:t>appropriate</a:t>
            </a:r>
            <a:endParaRPr lang="hr-HR" dirty="0" smtClean="0"/>
          </a:p>
          <a:p>
            <a:r>
              <a:rPr lang="hr-HR" dirty="0" err="1" smtClean="0"/>
              <a:t>Checking</a:t>
            </a:r>
            <a:r>
              <a:rPr lang="hr-HR" dirty="0" smtClean="0"/>
              <a:t> </a:t>
            </a:r>
            <a:r>
              <a:rPr lang="hr-HR" dirty="0" err="1" smtClean="0"/>
              <a:t>references</a:t>
            </a:r>
            <a:endParaRPr lang="hr-HR" dirty="0" smtClean="0"/>
          </a:p>
          <a:p>
            <a:r>
              <a:rPr lang="hr-HR" dirty="0" err="1" smtClean="0"/>
              <a:t>Style</a:t>
            </a:r>
            <a:r>
              <a:rPr lang="hr-HR" dirty="0" smtClean="0"/>
              <a:t>, </a:t>
            </a:r>
            <a:r>
              <a:rPr lang="hr-HR" dirty="0" err="1" smtClean="0"/>
              <a:t>grammar</a:t>
            </a:r>
            <a:r>
              <a:rPr lang="hr-HR" dirty="0" smtClean="0"/>
              <a:t> </a:t>
            </a:r>
            <a:r>
              <a:rPr lang="hr-HR" dirty="0" err="1" smtClean="0"/>
              <a:t>and</a:t>
            </a:r>
            <a:r>
              <a:rPr lang="hr-HR" dirty="0" smtClean="0"/>
              <a:t> </a:t>
            </a:r>
            <a:r>
              <a:rPr lang="hr-HR" dirty="0" err="1" smtClean="0"/>
              <a:t>punctuation</a:t>
            </a:r>
            <a:endParaRPr lang="hr-HR" dirty="0" smtClean="0"/>
          </a:p>
          <a:p>
            <a:r>
              <a:rPr lang="hr-HR" dirty="0" err="1" smtClean="0"/>
              <a:t>Recommendation</a:t>
            </a:r>
            <a:r>
              <a:rPr lang="hr-HR" dirty="0" smtClean="0"/>
              <a:t> </a:t>
            </a:r>
            <a:r>
              <a:rPr lang="hr-HR" dirty="0" err="1" smtClean="0"/>
              <a:t>and</a:t>
            </a:r>
            <a:r>
              <a:rPr lang="hr-HR" dirty="0" smtClean="0"/>
              <a:t> </a:t>
            </a:r>
            <a:r>
              <a:rPr lang="hr-HR" dirty="0" err="1" smtClean="0"/>
              <a:t>conclusion</a:t>
            </a:r>
            <a:endParaRPr lang="hr-HR" dirty="0"/>
          </a:p>
        </p:txBody>
      </p:sp>
    </p:spTree>
    <p:extLst>
      <p:ext uri="{BB962C8B-B14F-4D97-AF65-F5344CB8AC3E}">
        <p14:creationId xmlns:p14="http://schemas.microsoft.com/office/powerpoint/2010/main" val="1779576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982" y="274638"/>
            <a:ext cx="9092418" cy="1143000"/>
          </a:xfrm>
        </p:spPr>
        <p:txBody>
          <a:bodyPr>
            <a:normAutofit fontScale="90000"/>
          </a:bodyPr>
          <a:lstStyle/>
          <a:p>
            <a:r>
              <a:rPr lang="en-US" dirty="0"/>
              <a:t>Provide appropriate and helpful feedback</a:t>
            </a:r>
            <a:endParaRPr lang="hr-HR" dirty="0"/>
          </a:p>
        </p:txBody>
      </p:sp>
      <p:sp>
        <p:nvSpPr>
          <p:cNvPr id="3" name="Content Placeholder 2"/>
          <p:cNvSpPr>
            <a:spLocks noGrp="1"/>
          </p:cNvSpPr>
          <p:nvPr>
            <p:ph idx="1"/>
          </p:nvPr>
        </p:nvSpPr>
        <p:spPr/>
        <p:txBody>
          <a:bodyPr/>
          <a:lstStyle/>
          <a:p>
            <a:r>
              <a:rPr lang="en-US" dirty="0"/>
              <a:t>Receive and acknowledge the </a:t>
            </a:r>
            <a:r>
              <a:rPr lang="en-US" dirty="0" smtClean="0"/>
              <a:t>work</a:t>
            </a:r>
            <a:endParaRPr lang="hr-HR" dirty="0" smtClean="0"/>
          </a:p>
          <a:p>
            <a:r>
              <a:rPr lang="hr-HR" dirty="0" err="1"/>
              <a:t>Give</a:t>
            </a:r>
            <a:r>
              <a:rPr lang="hr-HR" dirty="0"/>
              <a:t> </a:t>
            </a:r>
            <a:r>
              <a:rPr lang="hr-HR" dirty="0" err="1"/>
              <a:t>positive</a:t>
            </a:r>
            <a:r>
              <a:rPr lang="hr-HR" dirty="0"/>
              <a:t> </a:t>
            </a:r>
            <a:r>
              <a:rPr lang="hr-HR" dirty="0" err="1"/>
              <a:t>feedback</a:t>
            </a:r>
            <a:r>
              <a:rPr lang="hr-HR" dirty="0"/>
              <a:t> </a:t>
            </a:r>
            <a:r>
              <a:rPr lang="hr-HR" dirty="0" err="1" smtClean="0"/>
              <a:t>first</a:t>
            </a:r>
            <a:endParaRPr lang="hr-HR" dirty="0" smtClean="0"/>
          </a:p>
          <a:p>
            <a:r>
              <a:rPr lang="hr-HR" dirty="0"/>
              <a:t>Provide general </a:t>
            </a:r>
            <a:r>
              <a:rPr lang="hr-HR" dirty="0" err="1"/>
              <a:t>suggestions</a:t>
            </a:r>
            <a:r>
              <a:rPr lang="hr-HR" dirty="0"/>
              <a:t> </a:t>
            </a:r>
            <a:endParaRPr lang="hr-HR" dirty="0" smtClean="0"/>
          </a:p>
          <a:p>
            <a:r>
              <a:rPr lang="hr-HR" dirty="0"/>
              <a:t>Provide </a:t>
            </a:r>
            <a:r>
              <a:rPr lang="hr-HR" dirty="0" err="1"/>
              <a:t>specific</a:t>
            </a:r>
            <a:r>
              <a:rPr lang="hr-HR" dirty="0"/>
              <a:t> </a:t>
            </a:r>
            <a:r>
              <a:rPr lang="hr-HR" dirty="0" err="1"/>
              <a:t>comments</a:t>
            </a:r>
            <a:r>
              <a:rPr lang="hr-HR" dirty="0"/>
              <a:t> </a:t>
            </a:r>
          </a:p>
        </p:txBody>
      </p:sp>
    </p:spTree>
    <p:extLst>
      <p:ext uri="{BB962C8B-B14F-4D97-AF65-F5344CB8AC3E}">
        <p14:creationId xmlns:p14="http://schemas.microsoft.com/office/powerpoint/2010/main" val="134309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Different</a:t>
            </a:r>
            <a:r>
              <a:rPr lang="hr-HR" dirty="0" smtClean="0"/>
              <a:t> </a:t>
            </a:r>
            <a:r>
              <a:rPr lang="hr-HR" dirty="0" err="1" smtClean="0"/>
              <a:t>titles</a:t>
            </a:r>
            <a:endParaRPr lang="hr-HR" dirty="0"/>
          </a:p>
        </p:txBody>
      </p:sp>
      <p:sp>
        <p:nvSpPr>
          <p:cNvPr id="3" name="Content Placeholder 2"/>
          <p:cNvSpPr>
            <a:spLocks noGrp="1"/>
          </p:cNvSpPr>
          <p:nvPr>
            <p:ph idx="1"/>
          </p:nvPr>
        </p:nvSpPr>
        <p:spPr>
          <a:xfrm>
            <a:off x="3488787" y="1417638"/>
            <a:ext cx="5214425" cy="4449762"/>
          </a:xfrm>
        </p:spPr>
        <p:txBody>
          <a:bodyPr>
            <a:normAutofit fontScale="70000" lnSpcReduction="20000"/>
          </a:bodyPr>
          <a:lstStyle/>
          <a:p>
            <a:r>
              <a:rPr lang="hr-HR" dirty="0" err="1" smtClean="0"/>
              <a:t>Instruction</a:t>
            </a:r>
            <a:r>
              <a:rPr lang="hr-HR" dirty="0" smtClean="0"/>
              <a:t> </a:t>
            </a:r>
            <a:r>
              <a:rPr lang="hr-HR" dirty="0"/>
              <a:t>to </a:t>
            </a:r>
            <a:r>
              <a:rPr lang="hr-HR" dirty="0" err="1" smtClean="0"/>
              <a:t>Reviewers</a:t>
            </a:r>
            <a:endParaRPr lang="hr-HR" dirty="0" smtClean="0"/>
          </a:p>
          <a:p>
            <a:r>
              <a:rPr lang="hr-HR" dirty="0" smtClean="0"/>
              <a:t>GUIDELINE </a:t>
            </a:r>
            <a:r>
              <a:rPr lang="hr-HR" dirty="0"/>
              <a:t>FOR </a:t>
            </a:r>
            <a:r>
              <a:rPr lang="hr-HR" dirty="0" smtClean="0"/>
              <a:t>REVIEWERS</a:t>
            </a:r>
            <a:endParaRPr lang="hr-HR" dirty="0" smtClean="0"/>
          </a:p>
          <a:p>
            <a:r>
              <a:rPr lang="hr-HR" dirty="0" err="1" smtClean="0"/>
              <a:t>Guidelines</a:t>
            </a:r>
            <a:r>
              <a:rPr lang="hr-HR" dirty="0" smtClean="0"/>
              <a:t> </a:t>
            </a:r>
            <a:r>
              <a:rPr lang="hr-HR" dirty="0"/>
              <a:t>for </a:t>
            </a:r>
            <a:r>
              <a:rPr lang="hr-HR" dirty="0" err="1"/>
              <a:t>the</a:t>
            </a:r>
            <a:r>
              <a:rPr lang="hr-HR" dirty="0"/>
              <a:t> </a:t>
            </a:r>
            <a:r>
              <a:rPr lang="hr-HR" dirty="0" err="1" smtClean="0"/>
              <a:t>reviewers</a:t>
            </a:r>
            <a:endParaRPr lang="hr-HR" dirty="0" smtClean="0"/>
          </a:p>
          <a:p>
            <a:r>
              <a:rPr lang="hr-HR" dirty="0" err="1" smtClean="0"/>
              <a:t>Guidelines</a:t>
            </a:r>
            <a:r>
              <a:rPr lang="hr-HR" dirty="0" smtClean="0"/>
              <a:t> </a:t>
            </a:r>
            <a:r>
              <a:rPr lang="hr-HR" dirty="0"/>
              <a:t>for </a:t>
            </a:r>
            <a:r>
              <a:rPr lang="hr-HR" dirty="0" err="1"/>
              <a:t>peer</a:t>
            </a:r>
            <a:r>
              <a:rPr lang="hr-HR" dirty="0"/>
              <a:t> </a:t>
            </a:r>
            <a:r>
              <a:rPr lang="hr-HR" dirty="0" err="1" smtClean="0"/>
              <a:t>reviewers</a:t>
            </a:r>
            <a:endParaRPr lang="hr-HR" dirty="0" smtClean="0"/>
          </a:p>
          <a:p>
            <a:r>
              <a:rPr lang="hr-HR" dirty="0" smtClean="0"/>
              <a:t>Reviewer </a:t>
            </a:r>
            <a:r>
              <a:rPr lang="hr-HR" dirty="0" err="1" smtClean="0"/>
              <a:t>Guidelines</a:t>
            </a:r>
            <a:r>
              <a:rPr lang="hr-HR" dirty="0" smtClean="0"/>
              <a:t>”</a:t>
            </a:r>
          </a:p>
          <a:p>
            <a:r>
              <a:rPr lang="hr-HR" dirty="0" err="1" smtClean="0"/>
              <a:t>Guidelines</a:t>
            </a:r>
            <a:r>
              <a:rPr lang="hr-HR" dirty="0" smtClean="0"/>
              <a:t> </a:t>
            </a:r>
            <a:r>
              <a:rPr lang="hr-HR" dirty="0"/>
              <a:t>for </a:t>
            </a:r>
            <a:r>
              <a:rPr lang="hr-HR" dirty="0" err="1" smtClean="0"/>
              <a:t>referees</a:t>
            </a:r>
            <a:endParaRPr lang="hr-HR" dirty="0" smtClean="0"/>
          </a:p>
          <a:p>
            <a:r>
              <a:rPr lang="hr-HR" dirty="0" smtClean="0"/>
              <a:t>General </a:t>
            </a:r>
            <a:r>
              <a:rPr lang="hr-HR" dirty="0" err="1"/>
              <a:t>information</a:t>
            </a:r>
            <a:r>
              <a:rPr lang="hr-HR" dirty="0"/>
              <a:t> for </a:t>
            </a:r>
            <a:r>
              <a:rPr lang="hr-HR" dirty="0" err="1" smtClean="0"/>
              <a:t>reviewers</a:t>
            </a:r>
            <a:endParaRPr lang="hr-HR" dirty="0" smtClean="0"/>
          </a:p>
          <a:p>
            <a:r>
              <a:rPr lang="hr-HR" dirty="0"/>
              <a:t>REMINDER (</a:t>
            </a:r>
            <a:r>
              <a:rPr lang="hr-HR" dirty="0" err="1"/>
              <a:t>framework</a:t>
            </a:r>
            <a:r>
              <a:rPr lang="hr-HR" dirty="0"/>
              <a:t>) FOR </a:t>
            </a:r>
            <a:r>
              <a:rPr lang="hr-HR" dirty="0" smtClean="0"/>
              <a:t>REVIEWING</a:t>
            </a:r>
          </a:p>
          <a:p>
            <a:r>
              <a:rPr lang="hr-HR" dirty="0" err="1"/>
              <a:t>Referee</a:t>
            </a:r>
            <a:r>
              <a:rPr lang="hr-HR" dirty="0"/>
              <a:t> </a:t>
            </a:r>
            <a:r>
              <a:rPr lang="hr-HR" dirty="0" err="1" smtClean="0"/>
              <a:t>Guidelines</a:t>
            </a:r>
            <a:endParaRPr lang="hr-HR" dirty="0" smtClean="0"/>
          </a:p>
          <a:p>
            <a:r>
              <a:rPr lang="hr-HR" dirty="0" err="1"/>
              <a:t>Guidelines</a:t>
            </a:r>
            <a:r>
              <a:rPr lang="hr-HR" dirty="0"/>
              <a:t> for </a:t>
            </a:r>
            <a:r>
              <a:rPr lang="hr-HR" dirty="0" err="1"/>
              <a:t>reviewing</a:t>
            </a:r>
            <a:r>
              <a:rPr lang="hr-HR" dirty="0"/>
              <a:t> </a:t>
            </a:r>
            <a:r>
              <a:rPr lang="hr-HR" dirty="0" err="1" smtClean="0"/>
              <a:t>manuscripts</a:t>
            </a:r>
            <a:endParaRPr lang="hr-HR" dirty="0" smtClean="0"/>
          </a:p>
          <a:p>
            <a:r>
              <a:rPr lang="hr-HR" dirty="0" err="1"/>
              <a:t>Duties</a:t>
            </a:r>
            <a:r>
              <a:rPr lang="hr-HR" dirty="0"/>
              <a:t> </a:t>
            </a:r>
            <a:r>
              <a:rPr lang="hr-HR" dirty="0" err="1"/>
              <a:t>of</a:t>
            </a:r>
            <a:r>
              <a:rPr lang="hr-HR" dirty="0"/>
              <a:t> </a:t>
            </a:r>
            <a:r>
              <a:rPr lang="hr-HR" dirty="0" err="1" smtClean="0"/>
              <a:t>Reviewers</a:t>
            </a:r>
            <a:r>
              <a:rPr lang="hr-HR" dirty="0" smtClean="0"/>
              <a:t> - </a:t>
            </a:r>
            <a:r>
              <a:rPr lang="hr-HR" dirty="0" err="1"/>
              <a:t>Contribution</a:t>
            </a:r>
            <a:r>
              <a:rPr lang="hr-HR" dirty="0"/>
              <a:t> to </a:t>
            </a:r>
            <a:r>
              <a:rPr lang="hr-HR" dirty="0" err="1"/>
              <a:t>Editorial</a:t>
            </a:r>
            <a:r>
              <a:rPr lang="hr-HR" dirty="0"/>
              <a:t> </a:t>
            </a:r>
            <a:r>
              <a:rPr lang="hr-HR" dirty="0" err="1" smtClean="0"/>
              <a:t>Decisions</a:t>
            </a:r>
            <a:endParaRPr lang="hr-HR" dirty="0" smtClean="0"/>
          </a:p>
          <a:p>
            <a:pPr lvl="1"/>
            <a:endParaRPr lang="hr-HR" dirty="0"/>
          </a:p>
        </p:txBody>
      </p:sp>
    </p:spTree>
    <p:extLst>
      <p:ext uri="{BB962C8B-B14F-4D97-AF65-F5344CB8AC3E}">
        <p14:creationId xmlns:p14="http://schemas.microsoft.com/office/powerpoint/2010/main" val="2214054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Goals</a:t>
            </a:r>
            <a:endParaRPr lang="hr-HR" dirty="0"/>
          </a:p>
        </p:txBody>
      </p:sp>
      <p:sp>
        <p:nvSpPr>
          <p:cNvPr id="3" name="Content Placeholder 2"/>
          <p:cNvSpPr>
            <a:spLocks noGrp="1"/>
          </p:cNvSpPr>
          <p:nvPr>
            <p:ph idx="1"/>
          </p:nvPr>
        </p:nvSpPr>
        <p:spPr/>
        <p:txBody>
          <a:bodyPr/>
          <a:lstStyle/>
          <a:p>
            <a:r>
              <a:rPr lang="hr-HR" dirty="0" smtClean="0"/>
              <a:t>Transparency </a:t>
            </a:r>
            <a:r>
              <a:rPr lang="hr-HR" dirty="0" err="1" smtClean="0"/>
              <a:t>of</a:t>
            </a:r>
            <a:r>
              <a:rPr lang="hr-HR" dirty="0" smtClean="0"/>
              <a:t> </a:t>
            </a:r>
            <a:r>
              <a:rPr lang="hr-HR" dirty="0" err="1" smtClean="0"/>
              <a:t>editorial</a:t>
            </a:r>
            <a:r>
              <a:rPr lang="hr-HR" dirty="0" smtClean="0"/>
              <a:t> </a:t>
            </a:r>
            <a:r>
              <a:rPr lang="hr-HR" dirty="0" err="1" smtClean="0"/>
              <a:t>policies</a:t>
            </a:r>
            <a:r>
              <a:rPr lang="hr-HR" dirty="0" smtClean="0"/>
              <a:t> on </a:t>
            </a:r>
            <a:r>
              <a:rPr lang="hr-HR" dirty="0" err="1" smtClean="0"/>
              <a:t>peer</a:t>
            </a:r>
            <a:r>
              <a:rPr lang="hr-HR" dirty="0" smtClean="0"/>
              <a:t> </a:t>
            </a:r>
            <a:r>
              <a:rPr lang="hr-HR" dirty="0" err="1" smtClean="0"/>
              <a:t>review</a:t>
            </a:r>
            <a:endParaRPr lang="hr-HR" dirty="0" smtClean="0"/>
          </a:p>
          <a:p>
            <a:r>
              <a:rPr lang="hr-HR" dirty="0" smtClean="0"/>
              <a:t>How </a:t>
            </a:r>
            <a:r>
              <a:rPr lang="hr-HR" dirty="0" err="1" smtClean="0"/>
              <a:t>editorials</a:t>
            </a:r>
            <a:r>
              <a:rPr lang="hr-HR" dirty="0" smtClean="0"/>
              <a:t> are </a:t>
            </a:r>
            <a:r>
              <a:rPr lang="hr-HR" dirty="0" err="1" smtClean="0"/>
              <a:t>approaching</a:t>
            </a:r>
            <a:r>
              <a:rPr lang="hr-HR" dirty="0" smtClean="0"/>
              <a:t>  </a:t>
            </a:r>
            <a:r>
              <a:rPr lang="hr-HR" dirty="0" err="1" smtClean="0"/>
              <a:t>and</a:t>
            </a:r>
            <a:r>
              <a:rPr lang="hr-HR" dirty="0" smtClean="0"/>
              <a:t> </a:t>
            </a:r>
            <a:r>
              <a:rPr lang="hr-HR" dirty="0" err="1" smtClean="0"/>
              <a:t>guiding</a:t>
            </a:r>
            <a:r>
              <a:rPr lang="hr-HR" dirty="0" smtClean="0"/>
              <a:t> </a:t>
            </a:r>
            <a:r>
              <a:rPr lang="hr-HR" dirty="0" err="1" smtClean="0"/>
              <a:t>peer</a:t>
            </a:r>
            <a:r>
              <a:rPr lang="hr-HR" dirty="0" smtClean="0"/>
              <a:t> </a:t>
            </a:r>
            <a:r>
              <a:rPr lang="hr-HR" dirty="0" err="1" smtClean="0"/>
              <a:t>reviewers</a:t>
            </a:r>
            <a:r>
              <a:rPr lang="hr-HR" dirty="0" smtClean="0"/>
              <a:t>?</a:t>
            </a:r>
          </a:p>
          <a:p>
            <a:r>
              <a:rPr lang="hr-HR" dirty="0" err="1" smtClean="0"/>
              <a:t>What</a:t>
            </a:r>
            <a:r>
              <a:rPr lang="hr-HR" dirty="0" smtClean="0"/>
              <a:t> </a:t>
            </a:r>
            <a:r>
              <a:rPr lang="hr-HR" dirty="0" err="1" smtClean="0"/>
              <a:t>types</a:t>
            </a:r>
            <a:r>
              <a:rPr lang="hr-HR" dirty="0" smtClean="0"/>
              <a:t> </a:t>
            </a:r>
            <a:r>
              <a:rPr lang="hr-HR" dirty="0" err="1" smtClean="0"/>
              <a:t>of</a:t>
            </a:r>
            <a:r>
              <a:rPr lang="hr-HR" dirty="0" smtClean="0"/>
              <a:t> </a:t>
            </a:r>
            <a:r>
              <a:rPr lang="hr-HR" dirty="0" err="1" smtClean="0"/>
              <a:t>documents</a:t>
            </a:r>
            <a:r>
              <a:rPr lang="hr-HR" dirty="0" smtClean="0"/>
              <a:t> are </a:t>
            </a:r>
            <a:r>
              <a:rPr lang="hr-HR" dirty="0" err="1" smtClean="0"/>
              <a:t>related</a:t>
            </a:r>
            <a:r>
              <a:rPr lang="hr-HR" dirty="0" smtClean="0"/>
              <a:t> to </a:t>
            </a:r>
            <a:r>
              <a:rPr lang="hr-HR" dirty="0" err="1" smtClean="0"/>
              <a:t>the</a:t>
            </a:r>
            <a:r>
              <a:rPr lang="hr-HR" dirty="0" smtClean="0"/>
              <a:t> </a:t>
            </a:r>
            <a:r>
              <a:rPr lang="hr-HR" dirty="0" err="1" smtClean="0"/>
              <a:t>peer</a:t>
            </a:r>
            <a:r>
              <a:rPr lang="hr-HR" dirty="0" smtClean="0"/>
              <a:t> </a:t>
            </a:r>
            <a:r>
              <a:rPr lang="hr-HR" dirty="0" err="1" smtClean="0"/>
              <a:t>review</a:t>
            </a:r>
            <a:r>
              <a:rPr lang="hr-HR" dirty="0" smtClean="0"/>
              <a:t>?</a:t>
            </a:r>
          </a:p>
          <a:p>
            <a:r>
              <a:rPr lang="hr-HR" dirty="0" err="1" smtClean="0"/>
              <a:t>From</a:t>
            </a:r>
            <a:r>
              <a:rPr lang="hr-HR" dirty="0" smtClean="0"/>
              <a:t> </a:t>
            </a:r>
            <a:r>
              <a:rPr lang="hr-HR" dirty="0" err="1" smtClean="0"/>
              <a:t>present</a:t>
            </a:r>
            <a:r>
              <a:rPr lang="hr-HR" dirty="0" smtClean="0"/>
              <a:t> </a:t>
            </a:r>
            <a:r>
              <a:rPr lang="hr-HR" dirty="0" err="1" smtClean="0"/>
              <a:t>content</a:t>
            </a:r>
            <a:r>
              <a:rPr lang="hr-HR" dirty="0" smtClean="0"/>
              <a:t> </a:t>
            </a:r>
            <a:r>
              <a:rPr lang="hr-HR" dirty="0" err="1" smtClean="0"/>
              <a:t>towards</a:t>
            </a:r>
            <a:r>
              <a:rPr lang="hr-HR" dirty="0" smtClean="0"/>
              <a:t> future </a:t>
            </a:r>
            <a:r>
              <a:rPr lang="hr-HR" dirty="0" err="1" smtClean="0"/>
              <a:t>comprehensive</a:t>
            </a:r>
            <a:r>
              <a:rPr lang="hr-HR" dirty="0" smtClean="0"/>
              <a:t> </a:t>
            </a:r>
            <a:r>
              <a:rPr lang="hr-HR" dirty="0" err="1" smtClean="0"/>
              <a:t>guidelines</a:t>
            </a:r>
            <a:endParaRPr lang="hr-HR" dirty="0" smtClean="0"/>
          </a:p>
          <a:p>
            <a:endParaRPr lang="hr-HR" dirty="0"/>
          </a:p>
        </p:txBody>
      </p:sp>
    </p:spTree>
    <p:extLst>
      <p:ext uri="{BB962C8B-B14F-4D97-AF65-F5344CB8AC3E}">
        <p14:creationId xmlns:p14="http://schemas.microsoft.com/office/powerpoint/2010/main" val="305171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Top </a:t>
            </a:r>
            <a:r>
              <a:rPr lang="hr-HR" dirty="0" err="1" smtClean="0"/>
              <a:t>categories</a:t>
            </a:r>
            <a:endParaRPr lang="hr-HR" dirty="0"/>
          </a:p>
        </p:txBody>
      </p:sp>
      <p:sp>
        <p:nvSpPr>
          <p:cNvPr id="3" name="Content Placeholder 2"/>
          <p:cNvSpPr>
            <a:spLocks noGrp="1"/>
          </p:cNvSpPr>
          <p:nvPr>
            <p:ph idx="1"/>
          </p:nvPr>
        </p:nvSpPr>
        <p:spPr/>
        <p:txBody>
          <a:bodyPr/>
          <a:lstStyle/>
          <a:p>
            <a:r>
              <a:rPr lang="hr-HR" dirty="0" err="1" smtClean="0"/>
              <a:t>Manuscript</a:t>
            </a:r>
            <a:r>
              <a:rPr lang="hr-HR" dirty="0" smtClean="0"/>
              <a:t>: </a:t>
            </a:r>
            <a:r>
              <a:rPr lang="hr-HR" dirty="0" err="1" smtClean="0"/>
              <a:t>elements</a:t>
            </a:r>
            <a:r>
              <a:rPr lang="hr-HR" dirty="0" smtClean="0"/>
              <a:t> (title, </a:t>
            </a:r>
            <a:r>
              <a:rPr lang="hr-HR" dirty="0" err="1" smtClean="0"/>
              <a:t>abstract</a:t>
            </a:r>
            <a:r>
              <a:rPr lang="hr-HR" dirty="0" smtClean="0"/>
              <a:t>, </a:t>
            </a:r>
            <a:r>
              <a:rPr lang="hr-HR" dirty="0" err="1" smtClean="0"/>
              <a:t>introduction</a:t>
            </a:r>
            <a:r>
              <a:rPr lang="hr-HR" dirty="0" smtClean="0"/>
              <a:t>…), </a:t>
            </a:r>
            <a:r>
              <a:rPr lang="hr-HR" dirty="0" err="1" smtClean="0"/>
              <a:t>tables&amp;figures</a:t>
            </a:r>
            <a:r>
              <a:rPr lang="hr-HR" dirty="0" smtClean="0"/>
              <a:t>, </a:t>
            </a:r>
            <a:r>
              <a:rPr lang="hr-HR" dirty="0" err="1" smtClean="0"/>
              <a:t>type</a:t>
            </a:r>
            <a:r>
              <a:rPr lang="hr-HR" dirty="0" smtClean="0"/>
              <a:t> </a:t>
            </a:r>
            <a:r>
              <a:rPr lang="hr-HR" dirty="0" err="1" smtClean="0"/>
              <a:t>of</a:t>
            </a:r>
            <a:r>
              <a:rPr lang="hr-HR" dirty="0" smtClean="0"/>
              <a:t> </a:t>
            </a:r>
            <a:r>
              <a:rPr lang="hr-HR" dirty="0" err="1" smtClean="0"/>
              <a:t>paper</a:t>
            </a:r>
            <a:r>
              <a:rPr lang="hr-HR" dirty="0" smtClean="0"/>
              <a:t> (original </a:t>
            </a:r>
            <a:r>
              <a:rPr lang="hr-HR" dirty="0" err="1" smtClean="0"/>
              <a:t>scientific</a:t>
            </a:r>
            <a:r>
              <a:rPr lang="hr-HR" dirty="0" smtClean="0"/>
              <a:t> </a:t>
            </a:r>
            <a:r>
              <a:rPr lang="hr-HR" dirty="0" err="1" smtClean="0"/>
              <a:t>article</a:t>
            </a:r>
            <a:r>
              <a:rPr lang="hr-HR" dirty="0" smtClean="0"/>
              <a:t>, </a:t>
            </a:r>
            <a:r>
              <a:rPr lang="hr-HR" dirty="0" err="1" smtClean="0"/>
              <a:t>professional</a:t>
            </a:r>
            <a:r>
              <a:rPr lang="hr-HR" dirty="0" smtClean="0"/>
              <a:t> </a:t>
            </a:r>
            <a:r>
              <a:rPr lang="hr-HR" dirty="0" err="1" smtClean="0"/>
              <a:t>paper</a:t>
            </a:r>
            <a:r>
              <a:rPr lang="hr-HR" dirty="0" smtClean="0"/>
              <a:t>, short </a:t>
            </a:r>
            <a:r>
              <a:rPr lang="hr-HR" dirty="0" err="1" smtClean="0"/>
              <a:t>communication</a:t>
            </a:r>
            <a:r>
              <a:rPr lang="hr-HR" dirty="0" smtClean="0"/>
              <a:t>, </a:t>
            </a:r>
            <a:r>
              <a:rPr lang="hr-HR" dirty="0" err="1" smtClean="0"/>
              <a:t>letter</a:t>
            </a:r>
            <a:r>
              <a:rPr lang="hr-HR" dirty="0" smtClean="0"/>
              <a:t> to </a:t>
            </a:r>
            <a:r>
              <a:rPr lang="hr-HR" dirty="0" err="1" smtClean="0"/>
              <a:t>the</a:t>
            </a:r>
            <a:r>
              <a:rPr lang="hr-HR" dirty="0" smtClean="0"/>
              <a:t> editor…)</a:t>
            </a:r>
          </a:p>
          <a:p>
            <a:r>
              <a:rPr lang="hr-HR" dirty="0" err="1"/>
              <a:t>Peer</a:t>
            </a:r>
            <a:r>
              <a:rPr lang="hr-HR" dirty="0"/>
              <a:t> </a:t>
            </a:r>
            <a:r>
              <a:rPr lang="hr-HR" dirty="0" err="1"/>
              <a:t>Review</a:t>
            </a:r>
            <a:r>
              <a:rPr lang="hr-HR" dirty="0"/>
              <a:t>: </a:t>
            </a:r>
            <a:r>
              <a:rPr lang="hr-HR" dirty="0" err="1"/>
              <a:t>type</a:t>
            </a:r>
            <a:r>
              <a:rPr lang="hr-HR" dirty="0"/>
              <a:t>, </a:t>
            </a:r>
            <a:r>
              <a:rPr lang="hr-HR" dirty="0" err="1"/>
              <a:t>novelty</a:t>
            </a:r>
            <a:r>
              <a:rPr lang="hr-HR" dirty="0"/>
              <a:t>/</a:t>
            </a:r>
            <a:r>
              <a:rPr lang="hr-HR" dirty="0" err="1"/>
              <a:t>originality</a:t>
            </a:r>
            <a:r>
              <a:rPr lang="hr-HR" dirty="0"/>
              <a:t>, </a:t>
            </a:r>
            <a:r>
              <a:rPr lang="hr-HR" dirty="0" err="1"/>
              <a:t>ethical</a:t>
            </a:r>
            <a:r>
              <a:rPr lang="hr-HR" dirty="0"/>
              <a:t> </a:t>
            </a:r>
            <a:r>
              <a:rPr lang="hr-HR" dirty="0" err="1"/>
              <a:t>issues</a:t>
            </a:r>
            <a:r>
              <a:rPr lang="hr-HR" dirty="0"/>
              <a:t>, </a:t>
            </a:r>
            <a:r>
              <a:rPr lang="hr-HR" dirty="0" err="1"/>
              <a:t>revision</a:t>
            </a:r>
            <a:r>
              <a:rPr lang="hr-HR" dirty="0"/>
              <a:t> </a:t>
            </a:r>
            <a:r>
              <a:rPr lang="hr-HR" dirty="0" err="1"/>
              <a:t>results</a:t>
            </a:r>
            <a:endParaRPr lang="hr-HR" dirty="0"/>
          </a:p>
          <a:p>
            <a:r>
              <a:rPr lang="hr-HR" dirty="0"/>
              <a:t>Reviewer: </a:t>
            </a:r>
            <a:r>
              <a:rPr lang="hr-HR" dirty="0" err="1"/>
              <a:t>timeliness</a:t>
            </a:r>
            <a:r>
              <a:rPr lang="hr-HR" dirty="0"/>
              <a:t>, </a:t>
            </a:r>
            <a:r>
              <a:rPr lang="hr-HR" dirty="0" err="1"/>
              <a:t>responsibility</a:t>
            </a:r>
            <a:r>
              <a:rPr lang="hr-HR" dirty="0"/>
              <a:t>, </a:t>
            </a:r>
            <a:r>
              <a:rPr lang="hr-HR" dirty="0" err="1"/>
              <a:t>confidentiality</a:t>
            </a:r>
            <a:r>
              <a:rPr lang="hr-HR" dirty="0"/>
              <a:t>, </a:t>
            </a:r>
            <a:r>
              <a:rPr lang="hr-HR" dirty="0" err="1" smtClean="0"/>
              <a:t>CoI</a:t>
            </a:r>
            <a:r>
              <a:rPr lang="hr-HR" dirty="0" smtClean="0"/>
              <a:t> </a:t>
            </a:r>
          </a:p>
          <a:p>
            <a:endParaRPr lang="hr-HR" dirty="0"/>
          </a:p>
        </p:txBody>
      </p:sp>
    </p:spTree>
    <p:extLst>
      <p:ext uri="{BB962C8B-B14F-4D97-AF65-F5344CB8AC3E}">
        <p14:creationId xmlns:p14="http://schemas.microsoft.com/office/powerpoint/2010/main" val="275456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447859"/>
              </p:ext>
            </p:extLst>
          </p:nvPr>
        </p:nvGraphicFramePr>
        <p:xfrm>
          <a:off x="2785403" y="995607"/>
          <a:ext cx="9228405" cy="4783014"/>
        </p:xfrm>
        <a:graphic>
          <a:graphicData uri="http://schemas.openxmlformats.org/drawingml/2006/table">
            <a:tbl>
              <a:tblPr>
                <a:tableStyleId>{5C22544A-7EE6-4342-B048-85BDC9FD1C3A}</a:tableStyleId>
              </a:tblPr>
              <a:tblGrid>
                <a:gridCol w="3151163"/>
                <a:gridCol w="2996419"/>
                <a:gridCol w="3080823"/>
              </a:tblGrid>
              <a:tr h="2261214">
                <a:tc>
                  <a:txBody>
                    <a:bodyPr/>
                    <a:lstStyle/>
                    <a:p>
                      <a:pPr algn="l" fontAlgn="b"/>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FREQUENCY</a:t>
                      </a:r>
                      <a:endParaRPr lang="hr-HR"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NO. CASES</a:t>
                      </a:r>
                      <a:endParaRPr lang="hr-HR" sz="3600" b="0" i="0" u="none" strike="noStrike" dirty="0">
                        <a:solidFill>
                          <a:srgbClr val="000000"/>
                        </a:solidFill>
                        <a:effectLst/>
                        <a:latin typeface="Calibri" panose="020F0502020204030204" pitchFamily="34" charset="0"/>
                      </a:endParaRPr>
                    </a:p>
                  </a:txBody>
                  <a:tcPr marL="9525" marR="9525" marT="9525" marB="0" anchor="b"/>
                </a:tc>
              </a:tr>
              <a:tr h="840600">
                <a:tc>
                  <a:txBody>
                    <a:bodyPr/>
                    <a:lstStyle/>
                    <a:p>
                      <a:pPr algn="l" fontAlgn="b"/>
                      <a:r>
                        <a:rPr lang="hr-HR" sz="3600" u="none" strike="noStrike">
                          <a:effectLst/>
                        </a:rPr>
                        <a:t>MANUSCRIPT</a:t>
                      </a:r>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a:effectLst/>
                        </a:rPr>
                        <a:t>720</a:t>
                      </a:r>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31</a:t>
                      </a:r>
                      <a:endParaRPr lang="hr-HR" sz="3600" b="0" i="0" u="none" strike="noStrike" dirty="0">
                        <a:solidFill>
                          <a:srgbClr val="000000"/>
                        </a:solidFill>
                        <a:effectLst/>
                        <a:latin typeface="Calibri" panose="020F0502020204030204" pitchFamily="34" charset="0"/>
                      </a:endParaRPr>
                    </a:p>
                  </a:txBody>
                  <a:tcPr marL="9525" marR="9525" marT="9525" marB="0" anchor="b"/>
                </a:tc>
              </a:tr>
              <a:tr h="840600">
                <a:tc>
                  <a:txBody>
                    <a:bodyPr/>
                    <a:lstStyle/>
                    <a:p>
                      <a:pPr algn="l" fontAlgn="b"/>
                      <a:r>
                        <a:rPr lang="hr-HR" sz="3600" u="none" strike="noStrike">
                          <a:effectLst/>
                        </a:rPr>
                        <a:t>PEER_REVIEW</a:t>
                      </a:r>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364</a:t>
                      </a:r>
                      <a:endParaRPr lang="hr-HR"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31</a:t>
                      </a:r>
                      <a:endParaRPr lang="hr-HR" sz="3600" b="0" i="0" u="none" strike="noStrike" dirty="0">
                        <a:solidFill>
                          <a:srgbClr val="000000"/>
                        </a:solidFill>
                        <a:effectLst/>
                        <a:latin typeface="Calibri" panose="020F0502020204030204" pitchFamily="34" charset="0"/>
                      </a:endParaRPr>
                    </a:p>
                  </a:txBody>
                  <a:tcPr marL="9525" marR="9525" marT="9525" marB="0" anchor="b"/>
                </a:tc>
              </a:tr>
              <a:tr h="840600">
                <a:tc>
                  <a:txBody>
                    <a:bodyPr/>
                    <a:lstStyle/>
                    <a:p>
                      <a:pPr algn="l" fontAlgn="b"/>
                      <a:r>
                        <a:rPr lang="hr-HR" sz="3600" u="none" strike="noStrike">
                          <a:effectLst/>
                        </a:rPr>
                        <a:t>REVIEWER</a:t>
                      </a:r>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a:effectLst/>
                        </a:rPr>
                        <a:t>62</a:t>
                      </a:r>
                      <a:endParaRPr lang="hr-HR"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3600" u="none" strike="noStrike" dirty="0">
                          <a:effectLst/>
                        </a:rPr>
                        <a:t>24</a:t>
                      </a:r>
                      <a:endParaRPr lang="hr-HR" sz="3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575466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14641815"/>
              </p:ext>
            </p:extLst>
          </p:nvPr>
        </p:nvGraphicFramePr>
        <p:xfrm>
          <a:off x="225084" y="618979"/>
          <a:ext cx="8581291" cy="5211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83127717"/>
              </p:ext>
            </p:extLst>
          </p:nvPr>
        </p:nvGraphicFramePr>
        <p:xfrm>
          <a:off x="1725396" y="543339"/>
          <a:ext cx="9682766" cy="504851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515" y="179294"/>
            <a:ext cx="7789225" cy="5773831"/>
          </a:xfrm>
          <a:prstGeom prst="rect">
            <a:avLst/>
          </a:prstGeom>
        </p:spPr>
      </p:pic>
    </p:spTree>
    <p:extLst>
      <p:ext uri="{BB962C8B-B14F-4D97-AF65-F5344CB8AC3E}">
        <p14:creationId xmlns:p14="http://schemas.microsoft.com/office/powerpoint/2010/main" val="227388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60994665"/>
              </p:ext>
            </p:extLst>
          </p:nvPr>
        </p:nvGraphicFramePr>
        <p:xfrm>
          <a:off x="267380" y="555811"/>
          <a:ext cx="10884714"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99854880"/>
              </p:ext>
            </p:extLst>
          </p:nvPr>
        </p:nvGraphicFramePr>
        <p:xfrm>
          <a:off x="2115670" y="573741"/>
          <a:ext cx="10076329" cy="4912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47827006"/>
              </p:ext>
            </p:extLst>
          </p:nvPr>
        </p:nvGraphicFramePr>
        <p:xfrm>
          <a:off x="2420471" y="448235"/>
          <a:ext cx="9323293" cy="5504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80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why</a:t>
            </a:r>
            <a:r>
              <a:rPr lang="hr-HR" dirty="0" smtClean="0"/>
              <a:t> </a:t>
            </a:r>
            <a:r>
              <a:rPr lang="hr-HR" dirty="0" err="1" smtClean="0"/>
              <a:t>forms</a:t>
            </a:r>
            <a:r>
              <a:rPr lang="hr-HR" dirty="0" smtClean="0"/>
              <a:t> </a:t>
            </a:r>
            <a:r>
              <a:rPr lang="hr-HR" dirty="0"/>
              <a:t>are </a:t>
            </a:r>
            <a:r>
              <a:rPr lang="hr-HR" dirty="0" err="1" smtClean="0"/>
              <a:t>not</a:t>
            </a:r>
            <a:r>
              <a:rPr lang="hr-HR" dirty="0" smtClean="0"/>
              <a:t> </a:t>
            </a:r>
            <a:r>
              <a:rPr lang="hr-HR" dirty="0" err="1" smtClean="0"/>
              <a:t>appropriate</a:t>
            </a:r>
            <a:r>
              <a:rPr lang="hr-HR" dirty="0" smtClean="0"/>
              <a:t>?</a:t>
            </a:r>
            <a:endParaRPr lang="hr-HR" dirty="0"/>
          </a:p>
        </p:txBody>
      </p:sp>
      <p:sp>
        <p:nvSpPr>
          <p:cNvPr id="3" name="Text Placeholder 2"/>
          <p:cNvSpPr>
            <a:spLocks noGrp="1"/>
          </p:cNvSpPr>
          <p:nvPr>
            <p:ph type="body" idx="1"/>
          </p:nvPr>
        </p:nvSpPr>
        <p:spPr/>
        <p:txBody>
          <a:bodyPr/>
          <a:lstStyle/>
          <a:p>
            <a:r>
              <a:rPr lang="hr-HR" dirty="0" err="1" smtClean="0"/>
              <a:t>Forms</a:t>
            </a:r>
            <a:r>
              <a:rPr lang="hr-HR" dirty="0" smtClean="0"/>
              <a:t> </a:t>
            </a:r>
            <a:r>
              <a:rPr lang="hr-HR" dirty="0" err="1" smtClean="0"/>
              <a:t>should</a:t>
            </a:r>
            <a:r>
              <a:rPr lang="hr-HR" dirty="0" smtClean="0"/>
              <a:t> </a:t>
            </a:r>
            <a:r>
              <a:rPr lang="hr-HR" dirty="0" err="1" smtClean="0"/>
              <a:t>be</a:t>
            </a:r>
            <a:r>
              <a:rPr lang="hr-HR" dirty="0" smtClean="0"/>
              <a:t> </a:t>
            </a:r>
            <a:r>
              <a:rPr lang="hr-HR" dirty="0" err="1" smtClean="0"/>
              <a:t>not</a:t>
            </a:r>
            <a:r>
              <a:rPr lang="hr-HR" dirty="0" smtClean="0"/>
              <a:t> </a:t>
            </a:r>
            <a:r>
              <a:rPr lang="hr-HR" dirty="0" err="1" smtClean="0"/>
              <a:t>cosidered</a:t>
            </a:r>
            <a:r>
              <a:rPr lang="hr-HR" dirty="0" smtClean="0"/>
              <a:t> as „</a:t>
            </a:r>
            <a:r>
              <a:rPr lang="hr-HR" dirty="0" err="1" smtClean="0"/>
              <a:t>Instructions</a:t>
            </a:r>
            <a:r>
              <a:rPr lang="hr-HR" dirty="0" smtClean="0"/>
              <a:t> for </a:t>
            </a:r>
            <a:r>
              <a:rPr lang="hr-HR" dirty="0" err="1" smtClean="0"/>
              <a:t>peer</a:t>
            </a:r>
            <a:r>
              <a:rPr lang="hr-HR" dirty="0" smtClean="0"/>
              <a:t> </a:t>
            </a:r>
            <a:r>
              <a:rPr lang="hr-HR" dirty="0" err="1" smtClean="0"/>
              <a:t>reviewers</a:t>
            </a:r>
            <a:r>
              <a:rPr lang="hr-HR" dirty="0" smtClean="0"/>
              <a:t>”</a:t>
            </a:r>
            <a:endParaRPr lang="hr-HR" dirty="0"/>
          </a:p>
        </p:txBody>
      </p:sp>
    </p:spTree>
    <p:extLst>
      <p:ext uri="{BB962C8B-B14F-4D97-AF65-F5344CB8AC3E}">
        <p14:creationId xmlns:p14="http://schemas.microsoft.com/office/powerpoint/2010/main" val="179712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87892058"/>
              </p:ext>
            </p:extLst>
          </p:nvPr>
        </p:nvGraphicFramePr>
        <p:xfrm>
          <a:off x="3663948" y="2887663"/>
          <a:ext cx="7846734" cy="2867678"/>
        </p:xfrm>
        <a:graphic>
          <a:graphicData uri="http://schemas.openxmlformats.org/drawingml/2006/table">
            <a:tbl>
              <a:tblPr>
                <a:tableStyleId>{5C22544A-7EE6-4342-B048-85BDC9FD1C3A}</a:tableStyleId>
              </a:tblPr>
              <a:tblGrid>
                <a:gridCol w="3328523"/>
                <a:gridCol w="2223247"/>
                <a:gridCol w="2294964"/>
              </a:tblGrid>
              <a:tr h="1079105">
                <a:tc>
                  <a:txBody>
                    <a:bodyPr/>
                    <a:lstStyle/>
                    <a:p>
                      <a:pPr algn="l" fontAlgn="b"/>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dirty="0">
                          <a:effectLst/>
                        </a:rPr>
                        <a:t>FREQUENCY</a:t>
                      </a:r>
                      <a:endParaRPr lang="hr-H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dirty="0">
                          <a:effectLst/>
                        </a:rPr>
                        <a:t>NO. CASES</a:t>
                      </a:r>
                      <a:endParaRPr lang="hr-HR" sz="2800" b="0" i="0" u="none" strike="noStrike" dirty="0">
                        <a:solidFill>
                          <a:srgbClr val="000000"/>
                        </a:solidFill>
                        <a:effectLst/>
                        <a:latin typeface="Calibri" panose="020F0502020204030204" pitchFamily="34" charset="0"/>
                      </a:endParaRPr>
                    </a:p>
                  </a:txBody>
                  <a:tcPr marL="9525" marR="9525" marT="9525" marB="0" anchor="b"/>
                </a:tc>
              </a:tr>
              <a:tr h="596191">
                <a:tc>
                  <a:txBody>
                    <a:bodyPr/>
                    <a:lstStyle/>
                    <a:p>
                      <a:pPr algn="l" fontAlgn="b"/>
                      <a:r>
                        <a:rPr lang="hr-HR" sz="2800" u="none" strike="noStrike">
                          <a:effectLst/>
                        </a:rPr>
                        <a:t>MANUSCRIPT</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a:effectLst/>
                        </a:rPr>
                        <a:t>1071</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dirty="0">
                          <a:effectLst/>
                        </a:rPr>
                        <a:t>55</a:t>
                      </a:r>
                      <a:endParaRPr lang="hr-HR" sz="2800" b="0" i="0" u="none" strike="noStrike" dirty="0">
                        <a:solidFill>
                          <a:srgbClr val="000000"/>
                        </a:solidFill>
                        <a:effectLst/>
                        <a:latin typeface="Calibri" panose="020F0502020204030204" pitchFamily="34" charset="0"/>
                      </a:endParaRPr>
                    </a:p>
                  </a:txBody>
                  <a:tcPr marL="9525" marR="9525" marT="9525" marB="0" anchor="b"/>
                </a:tc>
              </a:tr>
              <a:tr h="596191">
                <a:tc>
                  <a:txBody>
                    <a:bodyPr/>
                    <a:lstStyle/>
                    <a:p>
                      <a:pPr algn="l" fontAlgn="b"/>
                      <a:r>
                        <a:rPr lang="hr-HR" sz="2800" u="none" strike="noStrike">
                          <a:effectLst/>
                        </a:rPr>
                        <a:t>PEER_REVIEW</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a:effectLst/>
                        </a:rPr>
                        <a:t>457</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dirty="0">
                          <a:effectLst/>
                        </a:rPr>
                        <a:t>49</a:t>
                      </a:r>
                      <a:endParaRPr lang="hr-HR" sz="2800" b="0" i="0" u="none" strike="noStrike" dirty="0">
                        <a:solidFill>
                          <a:srgbClr val="000000"/>
                        </a:solidFill>
                        <a:effectLst/>
                        <a:latin typeface="Calibri" panose="020F0502020204030204" pitchFamily="34" charset="0"/>
                      </a:endParaRPr>
                    </a:p>
                  </a:txBody>
                  <a:tcPr marL="9525" marR="9525" marT="9525" marB="0" anchor="b"/>
                </a:tc>
              </a:tr>
              <a:tr h="596191">
                <a:tc>
                  <a:txBody>
                    <a:bodyPr/>
                    <a:lstStyle/>
                    <a:p>
                      <a:pPr algn="l" fontAlgn="b"/>
                      <a:r>
                        <a:rPr lang="hr-HR" sz="2800" u="none" strike="noStrike">
                          <a:effectLst/>
                        </a:rPr>
                        <a:t>REVIEWER</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a:effectLst/>
                        </a:rPr>
                        <a:t>28</a:t>
                      </a:r>
                      <a:endParaRPr lang="hr-HR"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800" u="none" strike="noStrike" dirty="0">
                          <a:effectLst/>
                        </a:rPr>
                        <a:t>19</a:t>
                      </a:r>
                      <a:endParaRPr lang="hr-HR"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616592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31041348"/>
              </p:ext>
            </p:extLst>
          </p:nvPr>
        </p:nvGraphicFramePr>
        <p:xfrm>
          <a:off x="1757081" y="591671"/>
          <a:ext cx="9161931"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96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0230728"/>
              </p:ext>
            </p:extLst>
          </p:nvPr>
        </p:nvGraphicFramePr>
        <p:xfrm>
          <a:off x="1506071" y="161365"/>
          <a:ext cx="9968753"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0826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82844886"/>
              </p:ext>
            </p:extLst>
          </p:nvPr>
        </p:nvGraphicFramePr>
        <p:xfrm>
          <a:off x="788894" y="412376"/>
          <a:ext cx="10919012" cy="5737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673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Peer</a:t>
            </a:r>
            <a:r>
              <a:rPr lang="hr-HR" dirty="0" smtClean="0"/>
              <a:t> </a:t>
            </a:r>
            <a:r>
              <a:rPr lang="hr-HR" dirty="0" err="1" smtClean="0"/>
              <a:t>reviewer</a:t>
            </a:r>
            <a:r>
              <a:rPr lang="hr-HR" dirty="0" smtClean="0"/>
              <a:t> </a:t>
            </a:r>
            <a:r>
              <a:rPr lang="hr-HR" dirty="0" err="1" smtClean="0"/>
              <a:t>roles</a:t>
            </a:r>
            <a:endParaRPr lang="hr-HR" dirty="0"/>
          </a:p>
        </p:txBody>
      </p:sp>
      <p:sp>
        <p:nvSpPr>
          <p:cNvPr id="3" name="Content Placeholder 2"/>
          <p:cNvSpPr>
            <a:spLocks noGrp="1"/>
          </p:cNvSpPr>
          <p:nvPr>
            <p:ph idx="1"/>
          </p:nvPr>
        </p:nvSpPr>
        <p:spPr/>
        <p:txBody>
          <a:bodyPr/>
          <a:lstStyle/>
          <a:p>
            <a:r>
              <a:rPr lang="en-US" dirty="0" smtClean="0"/>
              <a:t>Provide </a:t>
            </a:r>
            <a:r>
              <a:rPr lang="en-US" dirty="0"/>
              <a:t>feedback to authors to improve the quality of their manuscript </a:t>
            </a:r>
            <a:endParaRPr lang="hr-HR" dirty="0" smtClean="0"/>
          </a:p>
          <a:p>
            <a:r>
              <a:rPr lang="en-US" dirty="0" smtClean="0"/>
              <a:t>Provide </a:t>
            </a:r>
            <a:r>
              <a:rPr lang="en-US" dirty="0"/>
              <a:t>feedback to the editor to improve the </a:t>
            </a:r>
            <a:r>
              <a:rPr lang="en-US" dirty="0" smtClean="0"/>
              <a:t>quality</a:t>
            </a:r>
            <a:r>
              <a:rPr lang="hr-HR" dirty="0" smtClean="0"/>
              <a:t> </a:t>
            </a:r>
            <a:r>
              <a:rPr lang="hr-HR" dirty="0" err="1" smtClean="0"/>
              <a:t>of</a:t>
            </a:r>
            <a:r>
              <a:rPr lang="hr-HR" dirty="0" smtClean="0"/>
              <a:t> </a:t>
            </a:r>
            <a:r>
              <a:rPr lang="hr-HR" dirty="0" err="1" smtClean="0"/>
              <a:t>the</a:t>
            </a:r>
            <a:r>
              <a:rPr lang="hr-HR" dirty="0" smtClean="0"/>
              <a:t> </a:t>
            </a:r>
            <a:r>
              <a:rPr lang="hr-HR" dirty="0" err="1" smtClean="0"/>
              <a:t>journal</a:t>
            </a:r>
            <a:endParaRPr lang="hr-HR" dirty="0" smtClean="0"/>
          </a:p>
          <a:p>
            <a:r>
              <a:rPr lang="en-US" dirty="0" smtClean="0"/>
              <a:t>Improve </a:t>
            </a:r>
            <a:r>
              <a:rPr lang="en-US" dirty="0"/>
              <a:t>the quality of scholarly </a:t>
            </a:r>
            <a:r>
              <a:rPr lang="en-US" dirty="0" smtClean="0"/>
              <a:t>publication</a:t>
            </a:r>
            <a:r>
              <a:rPr lang="hr-HR" dirty="0" smtClean="0"/>
              <a:t> </a:t>
            </a:r>
            <a:r>
              <a:rPr lang="hr-HR" dirty="0" err="1" smtClean="0"/>
              <a:t>in</a:t>
            </a:r>
            <a:r>
              <a:rPr lang="hr-HR" dirty="0" smtClean="0"/>
              <a:t> </a:t>
            </a:r>
            <a:r>
              <a:rPr lang="hr-HR" dirty="0" err="1" smtClean="0"/>
              <a:t>the</a:t>
            </a:r>
            <a:r>
              <a:rPr lang="hr-HR" dirty="0" smtClean="0"/>
              <a:t> discipline</a:t>
            </a:r>
            <a:endParaRPr lang="hr-HR" dirty="0"/>
          </a:p>
        </p:txBody>
      </p:sp>
      <p:sp>
        <p:nvSpPr>
          <p:cNvPr id="4" name="TextBox 3"/>
          <p:cNvSpPr txBox="1"/>
          <p:nvPr/>
        </p:nvSpPr>
        <p:spPr>
          <a:xfrm>
            <a:off x="5847009" y="5190186"/>
            <a:ext cx="5962918" cy="369332"/>
          </a:xfrm>
          <a:prstGeom prst="rect">
            <a:avLst/>
          </a:prstGeom>
          <a:noFill/>
        </p:spPr>
        <p:txBody>
          <a:bodyPr wrap="square" rtlCol="0">
            <a:spAutoFit/>
          </a:bodyPr>
          <a:lstStyle/>
          <a:p>
            <a:r>
              <a:rPr lang="en-US" dirty="0" smtClean="0">
                <a:solidFill>
                  <a:schemeClr val="bg1">
                    <a:lumMod val="85000"/>
                  </a:schemeClr>
                </a:solidFill>
              </a:rPr>
              <a:t>The Journal of the American Osteopathic Association (JAOA)</a:t>
            </a:r>
            <a:endParaRPr lang="hr-HR" dirty="0">
              <a:solidFill>
                <a:schemeClr val="bg1">
                  <a:lumMod val="85000"/>
                </a:schemeClr>
              </a:solidFill>
            </a:endParaRPr>
          </a:p>
        </p:txBody>
      </p:sp>
    </p:spTree>
    <p:extLst>
      <p:ext uri="{BB962C8B-B14F-4D97-AF65-F5344CB8AC3E}">
        <p14:creationId xmlns:p14="http://schemas.microsoft.com/office/powerpoint/2010/main" val="1916273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24872572"/>
              </p:ext>
            </p:extLst>
          </p:nvPr>
        </p:nvGraphicFramePr>
        <p:xfrm>
          <a:off x="125506" y="251011"/>
          <a:ext cx="11815482" cy="5755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330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40292062"/>
              </p:ext>
            </p:extLst>
          </p:nvPr>
        </p:nvGraphicFramePr>
        <p:xfrm>
          <a:off x="2259106" y="197224"/>
          <a:ext cx="9556375"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529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04747203"/>
              </p:ext>
            </p:extLst>
          </p:nvPr>
        </p:nvGraphicFramePr>
        <p:xfrm>
          <a:off x="1631577" y="161365"/>
          <a:ext cx="9359152" cy="5683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4786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5498277"/>
              </p:ext>
            </p:extLst>
          </p:nvPr>
        </p:nvGraphicFramePr>
        <p:xfrm>
          <a:off x="1524000" y="555804"/>
          <a:ext cx="9646025" cy="5360901"/>
        </p:xfrm>
        <a:graphic>
          <a:graphicData uri="http://schemas.openxmlformats.org/drawingml/2006/table">
            <a:tbl>
              <a:tblPr>
                <a:tableStyleId>{5C22544A-7EE6-4342-B048-85BDC9FD1C3A}</a:tableStyleId>
              </a:tblPr>
              <a:tblGrid>
                <a:gridCol w="6490447"/>
                <a:gridCol w="2042575"/>
                <a:gridCol w="1113003"/>
              </a:tblGrid>
              <a:tr h="1136391">
                <a:tc>
                  <a:txBody>
                    <a:bodyPr/>
                    <a:lstStyle/>
                    <a:p>
                      <a:pPr algn="l" fontAlgn="b"/>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FREQUENCY</a:t>
                      </a:r>
                      <a:endParaRPr lang="hr-H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NO. CASES</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MANUSCRIPT\TYPE_OF_PAPER</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576</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54</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MANUSCRIPT\MANUSCRIPT_ELEMENTS\TITLE</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104</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52</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MANUSCRIPT\MANUSCRIPT_ELEMENTS\REFERENCES</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97</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49</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PEER_REVIEW\REVISION_RESULT</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288</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42</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PEER_REVIEW\JOURNAL_SCOPE</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103</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39</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MANUSCRIPT\MANUSCRIPT_ELEMENTS\RESULTS</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87</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33</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MANUSCRIPT\MANUSCRIPT_ELEMENTS\CONCLUSION</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40</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32</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MANUSCRIPT\MANUSCRIPT_ELEMENTS\ABSTRACT</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38</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31</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MANUSCRIPT\MANUSCRIPT_ELEMENTS\STUDY\METHODS</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41</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25</a:t>
                      </a:r>
                      <a:endParaRPr lang="hr-HR" sz="2000" b="0" i="0" u="none" strike="noStrike" dirty="0">
                        <a:solidFill>
                          <a:srgbClr val="000000"/>
                        </a:solidFill>
                        <a:effectLst/>
                        <a:latin typeface="Calibri" panose="020F0502020204030204" pitchFamily="34" charset="0"/>
                      </a:endParaRPr>
                    </a:p>
                  </a:txBody>
                  <a:tcPr marL="9525" marR="9525" marT="9525" marB="0" anchor="b"/>
                </a:tc>
              </a:tr>
              <a:tr h="422451">
                <a:tc>
                  <a:txBody>
                    <a:bodyPr/>
                    <a:lstStyle/>
                    <a:p>
                      <a:pPr algn="l" fontAlgn="b"/>
                      <a:r>
                        <a:rPr lang="hr-HR" sz="2000" u="none" strike="noStrike">
                          <a:effectLst/>
                        </a:rPr>
                        <a:t>PEER_REVIEW\NOVELTY/ORIGINALITY</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a:effectLst/>
                        </a:rPr>
                        <a:t>44</a:t>
                      </a:r>
                      <a:endParaRPr lang="hr-H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2000" u="none" strike="noStrike" dirty="0">
                          <a:effectLst/>
                        </a:rPr>
                        <a:t>24</a:t>
                      </a:r>
                      <a:endParaRPr lang="hr-HR"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200827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international</a:t>
            </a:r>
            <a:r>
              <a:rPr lang="hr-HR" dirty="0" smtClean="0"/>
              <a:t> </a:t>
            </a:r>
            <a:r>
              <a:rPr lang="hr-HR" dirty="0" err="1" smtClean="0"/>
              <a:t>journals</a:t>
            </a:r>
            <a:r>
              <a:rPr lang="hr-HR" dirty="0" smtClean="0"/>
              <a:t> (74)</a:t>
            </a:r>
            <a:endParaRPr lang="hr-HR" dirty="0"/>
          </a:p>
        </p:txBody>
      </p:sp>
      <p:sp>
        <p:nvSpPr>
          <p:cNvPr id="3" name="Text Placeholder 2"/>
          <p:cNvSpPr>
            <a:spLocks noGrp="1"/>
          </p:cNvSpPr>
          <p:nvPr>
            <p:ph type="body" idx="1"/>
          </p:nvPr>
        </p:nvSpPr>
        <p:spPr/>
        <p:txBody>
          <a:bodyPr/>
          <a:lstStyle/>
          <a:p>
            <a:endParaRPr lang="hr-HR"/>
          </a:p>
        </p:txBody>
      </p:sp>
    </p:spTree>
    <p:extLst>
      <p:ext uri="{BB962C8B-B14F-4D97-AF65-F5344CB8AC3E}">
        <p14:creationId xmlns:p14="http://schemas.microsoft.com/office/powerpoint/2010/main" val="792536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2946462"/>
              </p:ext>
            </p:extLst>
          </p:nvPr>
        </p:nvGraphicFramePr>
        <p:xfrm>
          <a:off x="986119" y="179295"/>
          <a:ext cx="9251575" cy="5880848"/>
        </p:xfrm>
        <a:graphic>
          <a:graphicData uri="http://schemas.openxmlformats.org/drawingml/2006/table">
            <a:tbl>
              <a:tblPr>
                <a:tableStyleId>{5C22544A-7EE6-4342-B048-85BDC9FD1C3A}</a:tableStyleId>
              </a:tblPr>
              <a:tblGrid>
                <a:gridCol w="4785296"/>
                <a:gridCol w="2097877"/>
                <a:gridCol w="1184201"/>
                <a:gridCol w="1184201"/>
              </a:tblGrid>
              <a:tr h="1008253">
                <a:tc>
                  <a:txBody>
                    <a:bodyPr/>
                    <a:lstStyle/>
                    <a:p>
                      <a:pPr algn="l" fontAlgn="b"/>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FREQUENCY</a:t>
                      </a:r>
                      <a:endParaRPr lang="hr-H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NO. CASES</a:t>
                      </a:r>
                      <a:endParaRPr lang="hr-H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 CASES</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MANUSCRIPT\MANUSCRIPT_ELEMENTS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1991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72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97,30%</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MANUSCRIPT\TABLES_AND_FIGURES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612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53</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71,62%</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MANUSCRIPT\TYPE_OF_PAPER</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861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62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83,78%</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PEER_REVIEW\ETHICAL_ISSUES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653</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56</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75,68%</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PEER_REVIEW\JOURNAL_SCOPE</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501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65</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87,84%</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PEER_REVIEW\NOVELTY/ORIGINALITY</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195</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55</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74,32%</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PEER_REVIEW\PEER_REVIEW_TYPE</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82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35</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47,30%</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PEER_REVIEW\REVISION_RESULT</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1681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72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97,30%</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REVIEWER\BIAS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132</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40</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54,05%</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REVIEWER\CONFIDENTIALITY</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231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50</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67,57%</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REVIEWER\RESPONSIBILITIES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29</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23</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31,08%</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REVIEWER\REVIEWER_COI</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11</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7</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9,46%</a:t>
                      </a:r>
                      <a:endParaRPr lang="hr-HR" sz="1800" b="0" i="0" u="none" strike="noStrike" dirty="0">
                        <a:solidFill>
                          <a:srgbClr val="000000"/>
                        </a:solidFill>
                        <a:effectLst/>
                        <a:latin typeface="Calibri" panose="020F0502020204030204" pitchFamily="34" charset="0"/>
                      </a:endParaRPr>
                    </a:p>
                  </a:txBody>
                  <a:tcPr marL="9525" marR="9525" marT="9525" marB="0" anchor="b"/>
                </a:tc>
              </a:tr>
              <a:tr h="374815">
                <a:tc>
                  <a:txBody>
                    <a:bodyPr/>
                    <a:lstStyle/>
                    <a:p>
                      <a:pPr algn="l" fontAlgn="b"/>
                      <a:r>
                        <a:rPr lang="hr-HR" sz="1800" u="none" strike="noStrike">
                          <a:effectLst/>
                        </a:rPr>
                        <a:t>REVIEWER\TIMELINESS</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173</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a:effectLst/>
                        </a:rPr>
                        <a:t>57</a:t>
                      </a:r>
                      <a:endParaRPr lang="hr-H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hr-HR" sz="1800" u="none" strike="noStrike" dirty="0">
                          <a:effectLst/>
                        </a:rPr>
                        <a:t>77,03%</a:t>
                      </a:r>
                      <a:endParaRPr lang="hr-H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85070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7370779"/>
              </p:ext>
            </p:extLst>
          </p:nvPr>
        </p:nvGraphicFramePr>
        <p:xfrm>
          <a:off x="0" y="-3"/>
          <a:ext cx="12192001" cy="6471569"/>
        </p:xfrm>
        <a:graphic>
          <a:graphicData uri="http://schemas.openxmlformats.org/drawingml/2006/table">
            <a:tbl>
              <a:tblPr>
                <a:tableStyleId>{5C22544A-7EE6-4342-B048-85BDC9FD1C3A}</a:tableStyleId>
              </a:tblPr>
              <a:tblGrid>
                <a:gridCol w="7204366"/>
                <a:gridCol w="1662545"/>
                <a:gridCol w="1662545"/>
                <a:gridCol w="1662545"/>
              </a:tblGrid>
              <a:tr h="512209">
                <a:tc>
                  <a:txBody>
                    <a:bodyPr/>
                    <a:lstStyle/>
                    <a:p>
                      <a:pPr algn="l" fontAlgn="b"/>
                      <a:endParaRPr lang="hr-HR" sz="1600" b="0"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FREQUENCY</a:t>
                      </a:r>
                      <a:endParaRPr lang="hr-HR" sz="1600" b="0"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NO. CASES</a:t>
                      </a:r>
                      <a:endParaRPr lang="hr-HR" sz="1600" b="0"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 CASES</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PEER_REVIEW\REVISION_RESULT</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1681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72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97,30%</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PEER_REVIEW\JOURNAL_SCOPE</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501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65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87,84%</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MANUSCRIPT\TYPE_OF_PAPER</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861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62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83,78%</a:t>
                      </a:r>
                      <a:endParaRPr lang="hr-HR" sz="1600" b="0"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b="1" u="none" strike="noStrike" dirty="0">
                          <a:effectLst/>
                        </a:rPr>
                        <a:t>MANUSCRIPT\MANUSCRIPT_ELEMENTS\STUDY\METHODS</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354</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60</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81,08%</a:t>
                      </a:r>
                      <a:endParaRPr lang="hr-HR" sz="1600" b="1"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dirty="0">
                          <a:effectLst/>
                        </a:rPr>
                        <a:t>MANUSCRIPT\MANUSCRIPT_ELEMENTS\REFERENCES</a:t>
                      </a:r>
                      <a:endParaRPr lang="hr-HR" sz="1600" b="0"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402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59</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79,73%</a:t>
                      </a:r>
                      <a:endParaRPr lang="hr-HR" sz="1600" b="0"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a:effectLst/>
                        </a:rPr>
                        <a:t>MANUSCRIPT\MANUSCRIPT_ELEMENTS\RESULTS</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315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59</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79,73%</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REVIEWER\TIMELINESS</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173</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57</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77,03%</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PEER_REVIEW\NOVELTY/ORIGINALITY</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195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74,32%</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u="none" strike="noStrike">
                          <a:effectLst/>
                        </a:rPr>
                        <a:t>MANUSCRIPT\TABLES_AND_FIGURES</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612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53</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71,62%</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b="1" u="none" strike="noStrike" dirty="0">
                          <a:effectLst/>
                        </a:rPr>
                        <a:t>REVIEWER\CONFIDENTIALITY</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231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50</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67,57%</a:t>
                      </a:r>
                      <a:endParaRPr lang="hr-HR" sz="1600" b="1"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b="1" u="none" strike="noStrike" dirty="0">
                          <a:effectLst/>
                        </a:rPr>
                        <a:t>MANUSCRIPT\MANUSCRIPT_ELEMENTS\INTRODUCTION/BACKGROUND</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154</a:t>
                      </a:r>
                      <a:endParaRPr lang="hr-HR" sz="1600" b="0"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47</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63,51%</a:t>
                      </a:r>
                      <a:endParaRPr lang="hr-HR" sz="1600" b="1"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a:effectLst/>
                        </a:rPr>
                        <a:t>MANUSCRIPT\MANUSCRIPT_ELEMENTS\CONCLUSION</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167</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46</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62,16%</a:t>
                      </a:r>
                      <a:endParaRPr lang="hr-HR" sz="1600" b="0"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a:effectLst/>
                        </a:rPr>
                        <a:t>MANUSCRIPT\MANUSCRIPT_ELEMENTS\ABSTRACT</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178</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43</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58,11%</a:t>
                      </a:r>
                      <a:endParaRPr lang="hr-HR" sz="1600" b="0"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a:effectLst/>
                        </a:rPr>
                        <a:t>MANUSCRIPT\MANUSCRIPT_ELEMENTS\DISCUSSION</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114</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55,41%</a:t>
                      </a:r>
                      <a:endParaRPr lang="hr-HR" sz="1600" b="0"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u="none" strike="noStrike">
                          <a:effectLst/>
                        </a:rPr>
                        <a:t>MANUSCRIPT\MANUSCRIPT_ELEMENTS\TITLE</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90</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41</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dirty="0">
                          <a:effectLst/>
                        </a:rPr>
                        <a:t>55,41%</a:t>
                      </a:r>
                      <a:endParaRPr lang="hr-HR" sz="1600" b="0"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b="1" u="none" strike="noStrike" dirty="0">
                          <a:effectLst/>
                        </a:rPr>
                        <a:t>REVIEWER\BIAS</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132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40</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54,05%</a:t>
                      </a:r>
                      <a:endParaRPr lang="hr-HR" sz="1600" b="1"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b="1" u="none" strike="noStrike" dirty="0">
                          <a:effectLst/>
                        </a:rPr>
                        <a:t>MANUSCRIPT\MANUSCRIPT_ELEMENTS\STUDY\DATA</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102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47,30%</a:t>
                      </a:r>
                      <a:endParaRPr lang="hr-HR" sz="1600" b="1"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b="1" u="none" strike="noStrike" dirty="0">
                          <a:effectLst/>
                        </a:rPr>
                        <a:t>PEER_REVIEW\PEER_REVIEW_TYPE</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82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35</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47,30%</a:t>
                      </a:r>
                      <a:endParaRPr lang="hr-HR" sz="1600" b="1" i="0" u="none" strike="noStrike" dirty="0">
                        <a:solidFill>
                          <a:srgbClr val="000000"/>
                        </a:solidFill>
                        <a:effectLst/>
                        <a:latin typeface="Calibri" panose="020F0502020204030204" pitchFamily="34" charset="0"/>
                      </a:endParaRPr>
                    </a:p>
                  </a:txBody>
                  <a:tcPr marL="7548" marR="7548" marT="7548" marB="0" anchor="b"/>
                </a:tc>
              </a:tr>
              <a:tr h="344548">
                <a:tc>
                  <a:txBody>
                    <a:bodyPr/>
                    <a:lstStyle/>
                    <a:p>
                      <a:pPr algn="l" fontAlgn="b"/>
                      <a:r>
                        <a:rPr lang="hr-HR" sz="1600" b="1" u="none" strike="noStrike">
                          <a:effectLst/>
                        </a:rPr>
                        <a:t>PEER_REVIEW\ETHICAL_ISSUES\DUPLICATE SUBMISSIONS</a:t>
                      </a:r>
                      <a:endParaRPr lang="hr-HR" sz="1600" b="1"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67</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33</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44,59%</a:t>
                      </a:r>
                      <a:endParaRPr lang="hr-HR" sz="1600" b="1" i="0" u="none" strike="noStrike" dirty="0">
                        <a:solidFill>
                          <a:srgbClr val="000000"/>
                        </a:solidFill>
                        <a:effectLst/>
                        <a:latin typeface="Calibri" panose="020F0502020204030204" pitchFamily="34" charset="0"/>
                      </a:endParaRPr>
                    </a:p>
                  </a:txBody>
                  <a:tcPr marL="7548" marR="7548" marT="7548" marB="0" anchor="b"/>
                </a:tc>
              </a:tr>
              <a:tr h="184537">
                <a:tc>
                  <a:txBody>
                    <a:bodyPr/>
                    <a:lstStyle/>
                    <a:p>
                      <a:pPr algn="l" fontAlgn="b"/>
                      <a:r>
                        <a:rPr lang="hr-HR" sz="1600" b="1" u="none" strike="noStrike" dirty="0">
                          <a:effectLst/>
                        </a:rPr>
                        <a:t>PEER_REVIEW\ETHICAL_ISSUES\FUNDING</a:t>
                      </a:r>
                      <a:endParaRPr lang="hr-HR" sz="1600" b="1" i="0" u="none" strike="noStrike" dirty="0">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150</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u="none" strike="noStrike">
                          <a:effectLst/>
                        </a:rPr>
                        <a:t>32</a:t>
                      </a:r>
                      <a:endParaRPr lang="hr-HR" sz="1600" b="0" i="0" u="none" strike="noStrike">
                        <a:solidFill>
                          <a:srgbClr val="000000"/>
                        </a:solidFill>
                        <a:effectLst/>
                        <a:latin typeface="Calibri" panose="020F0502020204030204" pitchFamily="34" charset="0"/>
                      </a:endParaRPr>
                    </a:p>
                  </a:txBody>
                  <a:tcPr marL="7548" marR="7548" marT="7548" marB="0" anchor="b"/>
                </a:tc>
                <a:tc>
                  <a:txBody>
                    <a:bodyPr/>
                    <a:lstStyle/>
                    <a:p>
                      <a:pPr algn="ctr" fontAlgn="b"/>
                      <a:r>
                        <a:rPr lang="hr-HR" sz="1600" b="1" u="none" strike="noStrike" dirty="0">
                          <a:effectLst/>
                        </a:rPr>
                        <a:t>43,24%</a:t>
                      </a:r>
                      <a:endParaRPr lang="hr-HR" sz="1600" b="1" i="0" u="none" strike="noStrike" dirty="0">
                        <a:solidFill>
                          <a:srgbClr val="000000"/>
                        </a:solidFill>
                        <a:effectLst/>
                        <a:latin typeface="Calibri" panose="020F0502020204030204" pitchFamily="34" charset="0"/>
                      </a:endParaRPr>
                    </a:p>
                  </a:txBody>
                  <a:tcPr marL="7548" marR="7548" marT="7548" marB="0" anchor="b"/>
                </a:tc>
              </a:tr>
            </a:tbl>
          </a:graphicData>
        </a:graphic>
      </p:graphicFrame>
    </p:spTree>
    <p:extLst>
      <p:ext uri="{BB962C8B-B14F-4D97-AF65-F5344CB8AC3E}">
        <p14:creationId xmlns:p14="http://schemas.microsoft.com/office/powerpoint/2010/main" val="3714810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Conclusion</a:t>
            </a:r>
            <a:endParaRPr lang="hr-HR" dirty="0"/>
          </a:p>
        </p:txBody>
      </p:sp>
      <p:sp>
        <p:nvSpPr>
          <p:cNvPr id="3" name="Content Placeholder 2"/>
          <p:cNvSpPr>
            <a:spLocks noGrp="1"/>
          </p:cNvSpPr>
          <p:nvPr>
            <p:ph idx="1"/>
          </p:nvPr>
        </p:nvSpPr>
        <p:spPr/>
        <p:txBody>
          <a:bodyPr/>
          <a:lstStyle/>
          <a:p>
            <a:r>
              <a:rPr lang="hr-HR" dirty="0" err="1" smtClean="0"/>
              <a:t>Peer</a:t>
            </a:r>
            <a:r>
              <a:rPr lang="hr-HR" dirty="0" smtClean="0"/>
              <a:t> </a:t>
            </a:r>
            <a:r>
              <a:rPr lang="hr-HR" dirty="0" err="1" smtClean="0"/>
              <a:t>Review</a:t>
            </a:r>
            <a:r>
              <a:rPr lang="hr-HR" dirty="0" smtClean="0"/>
              <a:t> </a:t>
            </a:r>
            <a:r>
              <a:rPr lang="hr-HR" dirty="0" err="1" smtClean="0"/>
              <a:t>process</a:t>
            </a:r>
            <a:r>
              <a:rPr lang="hr-HR" dirty="0" smtClean="0"/>
              <a:t> </a:t>
            </a:r>
            <a:r>
              <a:rPr lang="hr-HR" dirty="0" err="1" smtClean="0"/>
              <a:t>is</a:t>
            </a:r>
            <a:r>
              <a:rPr lang="hr-HR" dirty="0" smtClean="0"/>
              <a:t> </a:t>
            </a:r>
            <a:r>
              <a:rPr lang="hr-HR" dirty="0" err="1" smtClean="0"/>
              <a:t>not</a:t>
            </a:r>
            <a:r>
              <a:rPr lang="hr-HR" dirty="0" smtClean="0"/>
              <a:t> transparent </a:t>
            </a:r>
            <a:r>
              <a:rPr lang="hr-HR" dirty="0" err="1" smtClean="0"/>
              <a:t>in</a:t>
            </a:r>
            <a:r>
              <a:rPr lang="hr-HR" dirty="0" smtClean="0"/>
              <a:t> Croatian OA </a:t>
            </a:r>
            <a:r>
              <a:rPr lang="hr-HR" dirty="0" err="1" smtClean="0"/>
              <a:t>journals</a:t>
            </a:r>
            <a:endParaRPr lang="hr-HR" dirty="0" smtClean="0"/>
          </a:p>
          <a:p>
            <a:r>
              <a:rPr lang="hr-HR" dirty="0" err="1" smtClean="0"/>
              <a:t>Editorials</a:t>
            </a:r>
            <a:r>
              <a:rPr lang="hr-HR" dirty="0" smtClean="0"/>
              <a:t> </a:t>
            </a:r>
            <a:r>
              <a:rPr lang="hr-HR" dirty="0" err="1" smtClean="0"/>
              <a:t>declare</a:t>
            </a:r>
            <a:r>
              <a:rPr lang="hr-HR" dirty="0" smtClean="0"/>
              <a:t> minimum set </a:t>
            </a:r>
            <a:r>
              <a:rPr lang="hr-HR" dirty="0" err="1" smtClean="0"/>
              <a:t>of</a:t>
            </a:r>
            <a:r>
              <a:rPr lang="hr-HR" dirty="0" smtClean="0"/>
              <a:t> </a:t>
            </a:r>
            <a:r>
              <a:rPr lang="hr-HR" dirty="0" err="1" smtClean="0"/>
              <a:t>requirements</a:t>
            </a:r>
            <a:r>
              <a:rPr lang="hr-HR" dirty="0" smtClean="0"/>
              <a:t> (</a:t>
            </a:r>
            <a:r>
              <a:rPr lang="hr-HR" dirty="0" err="1" smtClean="0"/>
              <a:t>originality</a:t>
            </a:r>
            <a:r>
              <a:rPr lang="hr-HR" dirty="0" smtClean="0"/>
              <a:t>, </a:t>
            </a:r>
            <a:r>
              <a:rPr lang="hr-HR" dirty="0" err="1" smtClean="0"/>
              <a:t>categorization</a:t>
            </a:r>
            <a:r>
              <a:rPr lang="hr-HR" dirty="0" smtClean="0"/>
              <a:t>, </a:t>
            </a:r>
            <a:r>
              <a:rPr lang="hr-HR" dirty="0" err="1" smtClean="0"/>
              <a:t>references</a:t>
            </a:r>
            <a:r>
              <a:rPr lang="hr-HR" dirty="0" smtClean="0"/>
              <a:t>, </a:t>
            </a:r>
            <a:r>
              <a:rPr lang="hr-HR" dirty="0" err="1" smtClean="0"/>
              <a:t>accepted</a:t>
            </a:r>
            <a:r>
              <a:rPr lang="hr-HR" dirty="0" smtClean="0"/>
              <a:t>/</a:t>
            </a:r>
            <a:r>
              <a:rPr lang="hr-HR" dirty="0" err="1" smtClean="0"/>
              <a:t>rejected</a:t>
            </a:r>
            <a:r>
              <a:rPr lang="hr-HR" dirty="0" smtClean="0"/>
              <a:t>…)</a:t>
            </a:r>
          </a:p>
          <a:p>
            <a:r>
              <a:rPr lang="hr-HR" dirty="0" err="1" smtClean="0"/>
              <a:t>Peer</a:t>
            </a:r>
            <a:r>
              <a:rPr lang="hr-HR" dirty="0" smtClean="0"/>
              <a:t> </a:t>
            </a:r>
            <a:r>
              <a:rPr lang="hr-HR" dirty="0" err="1" smtClean="0"/>
              <a:t>reviewers</a:t>
            </a:r>
            <a:r>
              <a:rPr lang="hr-HR" dirty="0" smtClean="0"/>
              <a:t> are </a:t>
            </a:r>
            <a:r>
              <a:rPr lang="hr-HR" dirty="0" err="1" smtClean="0"/>
              <a:t>not</a:t>
            </a:r>
            <a:r>
              <a:rPr lang="hr-HR" dirty="0" smtClean="0"/>
              <a:t> </a:t>
            </a:r>
            <a:r>
              <a:rPr lang="hr-HR" dirty="0" err="1" smtClean="0"/>
              <a:t>guided</a:t>
            </a:r>
            <a:endParaRPr lang="hr-HR" dirty="0" smtClean="0"/>
          </a:p>
          <a:p>
            <a:r>
              <a:rPr lang="hr-HR" dirty="0" err="1" smtClean="0"/>
              <a:t>Instructions</a:t>
            </a:r>
            <a:r>
              <a:rPr lang="hr-HR" dirty="0" smtClean="0"/>
              <a:t> for </a:t>
            </a:r>
            <a:r>
              <a:rPr lang="hr-HR" dirty="0" err="1" smtClean="0"/>
              <a:t>peer</a:t>
            </a:r>
            <a:r>
              <a:rPr lang="hr-HR" dirty="0" smtClean="0"/>
              <a:t> </a:t>
            </a:r>
            <a:r>
              <a:rPr lang="hr-HR" dirty="0" err="1" smtClean="0"/>
              <a:t>reviewers</a:t>
            </a:r>
            <a:r>
              <a:rPr lang="hr-HR" dirty="0" smtClean="0"/>
              <a:t>, </a:t>
            </a:r>
            <a:r>
              <a:rPr lang="hr-HR" dirty="0" err="1" smtClean="0"/>
              <a:t>forms</a:t>
            </a:r>
            <a:r>
              <a:rPr lang="hr-HR" dirty="0" smtClean="0"/>
              <a:t> for </a:t>
            </a:r>
            <a:r>
              <a:rPr lang="hr-HR" dirty="0" err="1" smtClean="0"/>
              <a:t>peer</a:t>
            </a:r>
            <a:r>
              <a:rPr lang="hr-HR" dirty="0" smtClean="0"/>
              <a:t> </a:t>
            </a:r>
            <a:r>
              <a:rPr lang="hr-HR" dirty="0" err="1" smtClean="0"/>
              <a:t>reviewers</a:t>
            </a:r>
            <a:r>
              <a:rPr lang="hr-HR" dirty="0" smtClean="0"/>
              <a:t> (</a:t>
            </a:r>
            <a:r>
              <a:rPr lang="hr-HR" dirty="0" err="1" smtClean="0"/>
              <a:t>also</a:t>
            </a:r>
            <a:r>
              <a:rPr lang="hr-HR" dirty="0" smtClean="0"/>
              <a:t> </a:t>
            </a:r>
            <a:r>
              <a:rPr lang="hr-HR" dirty="0" err="1" smtClean="0"/>
              <a:t>mentioned</a:t>
            </a:r>
            <a:r>
              <a:rPr lang="hr-HR" dirty="0" smtClean="0"/>
              <a:t> </a:t>
            </a:r>
            <a:r>
              <a:rPr lang="hr-HR" dirty="0" err="1" smtClean="0"/>
              <a:t>in</a:t>
            </a:r>
            <a:r>
              <a:rPr lang="hr-HR" dirty="0" smtClean="0"/>
              <a:t> </a:t>
            </a:r>
            <a:r>
              <a:rPr lang="hr-HR" dirty="0" err="1" smtClean="0"/>
              <a:t>editorial</a:t>
            </a:r>
            <a:r>
              <a:rPr lang="hr-HR" dirty="0" smtClean="0"/>
              <a:t> </a:t>
            </a:r>
            <a:r>
              <a:rPr lang="hr-HR" dirty="0" err="1" smtClean="0"/>
              <a:t>policies</a:t>
            </a:r>
            <a:r>
              <a:rPr lang="hr-HR" dirty="0" smtClean="0"/>
              <a:t>)</a:t>
            </a:r>
          </a:p>
          <a:p>
            <a:r>
              <a:rPr lang="hr-HR" dirty="0" smtClean="0"/>
              <a:t>DOC, RTF, PDF, TXT</a:t>
            </a:r>
            <a:endParaRPr lang="hr-HR" dirty="0"/>
          </a:p>
        </p:txBody>
      </p:sp>
    </p:spTree>
    <p:extLst>
      <p:ext uri="{BB962C8B-B14F-4D97-AF65-F5344CB8AC3E}">
        <p14:creationId xmlns:p14="http://schemas.microsoft.com/office/powerpoint/2010/main" val="489227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8046" y="251011"/>
            <a:ext cx="9054353" cy="5875153"/>
          </a:xfrm>
        </p:spPr>
        <p:txBody>
          <a:bodyPr>
            <a:noAutofit/>
          </a:bodyPr>
          <a:lstStyle/>
          <a:p>
            <a:r>
              <a:rPr lang="hr-HR" sz="1200" b="1" dirty="0"/>
              <a:t>UDRUGA PRAVNIK</a:t>
            </a:r>
          </a:p>
          <a:p>
            <a:r>
              <a:rPr lang="hr-HR" sz="1200" i="1" dirty="0"/>
              <a:t>Pravnik</a:t>
            </a:r>
          </a:p>
          <a:p>
            <a:r>
              <a:rPr lang="pl-PL" sz="1200" i="1" dirty="0"/>
              <a:t>časopis za pravna i društvena pitanja</a:t>
            </a:r>
          </a:p>
          <a:p>
            <a:r>
              <a:rPr lang="hr-HR" sz="1200" dirty="0"/>
              <a:t>Trg maršala Tita 3</a:t>
            </a:r>
          </a:p>
          <a:p>
            <a:r>
              <a:rPr lang="hr-HR" sz="1200" dirty="0"/>
              <a:t>Zagreb</a:t>
            </a:r>
          </a:p>
          <a:p>
            <a:r>
              <a:rPr lang="de-DE" sz="1200" dirty="0"/>
              <a:t>tel. 01 45 97 533</a:t>
            </a:r>
          </a:p>
          <a:p>
            <a:r>
              <a:rPr lang="fr-FR" sz="1200" dirty="0"/>
              <a:t>fax. 01 45 97 521</a:t>
            </a:r>
          </a:p>
          <a:p>
            <a:r>
              <a:rPr lang="hr-HR" sz="1200" dirty="0"/>
              <a:t>casopis@pravnik.hr</a:t>
            </a:r>
          </a:p>
          <a:p>
            <a:r>
              <a:rPr lang="hr-HR" sz="1200" b="1" dirty="0"/>
              <a:t>OBRAZAC ZA RECENZIJU</a:t>
            </a:r>
          </a:p>
          <a:p>
            <a:r>
              <a:rPr lang="hr-HR" sz="1200" dirty="0"/>
              <a:t>NAZIV RADA: _____________________________________________________________________</a:t>
            </a:r>
          </a:p>
          <a:p>
            <a:r>
              <a:rPr lang="hr-HR" sz="1200" dirty="0"/>
              <a:t>AUTOR RADA: _____________________________________________________________________</a:t>
            </a:r>
          </a:p>
          <a:p>
            <a:r>
              <a:rPr lang="hr-HR" sz="1200" dirty="0"/>
              <a:t>RECENZENT: ______________________________________________________________________</a:t>
            </a:r>
          </a:p>
          <a:p>
            <a:r>
              <a:rPr lang="hr-HR" sz="1200" dirty="0"/>
              <a:t>PODACI O RADU:</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MIŠLJENJE RECENZENTA:</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___________________________________________________________________________________</a:t>
            </a:r>
          </a:p>
          <a:p>
            <a:r>
              <a:rPr lang="hr-HR" sz="1200" dirty="0"/>
              <a:t>DATUM: POTPIS RECENZENTA:</a:t>
            </a:r>
            <a:endParaRPr lang="hr-HR" sz="1200" dirty="0"/>
          </a:p>
        </p:txBody>
      </p:sp>
      <p:cxnSp>
        <p:nvCxnSpPr>
          <p:cNvPr id="5" name="Straight Connector 4"/>
          <p:cNvCxnSpPr/>
          <p:nvPr/>
        </p:nvCxnSpPr>
        <p:spPr>
          <a:xfrm>
            <a:off x="3012141" y="125506"/>
            <a:ext cx="6651812" cy="5647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91" y="125506"/>
            <a:ext cx="9187111" cy="6000658"/>
          </a:xfrm>
          <a:prstGeom prst="rect">
            <a:avLst/>
          </a:prstGeom>
        </p:spPr>
      </p:pic>
    </p:spTree>
    <p:extLst>
      <p:ext uri="{BB962C8B-B14F-4D97-AF65-F5344CB8AC3E}">
        <p14:creationId xmlns:p14="http://schemas.microsoft.com/office/powerpoint/2010/main" val="3304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21" end="2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2" end="2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3" end="2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4" end="2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25" end="2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26" end="2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27" end="2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28" end="2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29" end="2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30" end="3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31" end="3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32" end="3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876426" y="1463040"/>
            <a:ext cx="7680960" cy="4724400"/>
          </a:xfrm>
          <a:prstGeom prst="rect">
            <a:avLst/>
          </a:prstGeom>
        </p:spPr>
        <p:txBody>
          <a:bodyPr/>
          <a:lstStyle/>
          <a:p>
            <a:r>
              <a:rPr lang="hr-HR" dirty="0" smtClean="0">
                <a:solidFill>
                  <a:schemeClr val="bg1"/>
                </a:solidFill>
              </a:rPr>
              <a:t>University Computing Centre at University of Zagreb – HRČAK team (Draženko Celjak, Nino Katić, </a:t>
            </a:r>
            <a:r>
              <a:rPr lang="hr-HR" dirty="0">
                <a:solidFill>
                  <a:schemeClr val="bg1"/>
                </a:solidFill>
              </a:rPr>
              <a:t>Miroslav </a:t>
            </a:r>
            <a:r>
              <a:rPr lang="hr-HR" dirty="0" smtClean="0">
                <a:solidFill>
                  <a:schemeClr val="bg1"/>
                </a:solidFill>
              </a:rPr>
              <a:t>Milinović)</a:t>
            </a:r>
          </a:p>
          <a:p>
            <a:r>
              <a:rPr lang="hr-HR" dirty="0" smtClean="0">
                <a:solidFill>
                  <a:schemeClr val="bg1"/>
                </a:solidFill>
              </a:rPr>
              <a:t>HRČAK Advisory Board (Vesna Borić, Želimir Kurtanjek, Bono Lučić, Iva </a:t>
            </a:r>
            <a:r>
              <a:rPr lang="hr-HR" dirty="0">
                <a:solidFill>
                  <a:schemeClr val="bg1"/>
                </a:solidFill>
              </a:rPr>
              <a:t>Melinščak Zlodi, </a:t>
            </a:r>
            <a:r>
              <a:rPr lang="hr-HR" dirty="0" smtClean="0">
                <a:solidFill>
                  <a:schemeClr val="bg1"/>
                </a:solidFill>
              </a:rPr>
              <a:t>Franjo Pehar, </a:t>
            </a:r>
            <a:r>
              <a:rPr lang="hr-HR" dirty="0">
                <a:solidFill>
                  <a:schemeClr val="bg1"/>
                </a:solidFill>
              </a:rPr>
              <a:t>Mirjana Pejić Bach, </a:t>
            </a:r>
            <a:r>
              <a:rPr lang="hr-HR" dirty="0" smtClean="0">
                <a:solidFill>
                  <a:schemeClr val="bg1"/>
                </a:solidFill>
              </a:rPr>
              <a:t>Sanja Potkornjak, </a:t>
            </a:r>
            <a:r>
              <a:rPr lang="hr-HR" dirty="0">
                <a:solidFill>
                  <a:schemeClr val="bg1"/>
                </a:solidFill>
              </a:rPr>
              <a:t>Aleksandar Zrnić, </a:t>
            </a:r>
            <a:r>
              <a:rPr lang="hr-HR" dirty="0" smtClean="0">
                <a:solidFill>
                  <a:schemeClr val="bg1"/>
                </a:solidFill>
              </a:rPr>
              <a:t>and Jadranka Stojanovski, chair)</a:t>
            </a:r>
          </a:p>
        </p:txBody>
      </p:sp>
      <p:sp>
        <p:nvSpPr>
          <p:cNvPr id="3" name="Title 2"/>
          <p:cNvSpPr>
            <a:spLocks noGrp="1"/>
          </p:cNvSpPr>
          <p:nvPr>
            <p:ph type="title"/>
          </p:nvPr>
        </p:nvSpPr>
        <p:spPr/>
        <p:txBody>
          <a:bodyPr/>
          <a:lstStyle/>
          <a:p>
            <a:r>
              <a:rPr lang="hr-HR" dirty="0" smtClean="0"/>
              <a:t>Acknowledgment</a:t>
            </a:r>
            <a:endParaRPr lang="hr-HR" dirty="0"/>
          </a:p>
        </p:txBody>
      </p:sp>
    </p:spTree>
    <p:extLst>
      <p:ext uri="{BB962C8B-B14F-4D97-AF65-F5344CB8AC3E}">
        <p14:creationId xmlns:p14="http://schemas.microsoft.com/office/powerpoint/2010/main" val="399433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362635" y="1417638"/>
            <a:ext cx="10112441" cy="4770437"/>
          </a:xfrm>
          <a:prstGeom prst="rect">
            <a:avLst/>
          </a:prstGeom>
        </p:spPr>
        <p:txBody>
          <a:bodyPr>
            <a:normAutofit/>
          </a:bodyPr>
          <a:lstStyle/>
          <a:p>
            <a:pPr>
              <a:buClr>
                <a:schemeClr val="accent5"/>
              </a:buClr>
              <a:defRPr/>
            </a:pPr>
            <a:r>
              <a:rPr lang="en-GB" b="1" dirty="0">
                <a:solidFill>
                  <a:schemeClr val="accent5">
                    <a:lumMod val="20000"/>
                    <a:lumOff val="80000"/>
                  </a:schemeClr>
                </a:solidFill>
              </a:rPr>
              <a:t>author</a:t>
            </a:r>
            <a:r>
              <a:rPr lang="en-GB" dirty="0">
                <a:solidFill>
                  <a:schemeClr val="bg1"/>
                </a:solidFill>
              </a:rPr>
              <a:t> – to know details about peer review process</a:t>
            </a:r>
          </a:p>
          <a:p>
            <a:pPr>
              <a:buClr>
                <a:schemeClr val="accent5"/>
              </a:buClr>
              <a:defRPr/>
            </a:pPr>
            <a:r>
              <a:rPr lang="en-GB" b="1" dirty="0">
                <a:solidFill>
                  <a:schemeClr val="accent5">
                    <a:lumMod val="20000"/>
                    <a:lumOff val="80000"/>
                  </a:schemeClr>
                </a:solidFill>
              </a:rPr>
              <a:t>reviewer</a:t>
            </a:r>
            <a:r>
              <a:rPr lang="en-GB" dirty="0">
                <a:solidFill>
                  <a:schemeClr val="accent5">
                    <a:lumMod val="20000"/>
                    <a:lumOff val="80000"/>
                  </a:schemeClr>
                </a:solidFill>
              </a:rPr>
              <a:t> </a:t>
            </a:r>
            <a:r>
              <a:rPr lang="en-GB" dirty="0">
                <a:solidFill>
                  <a:schemeClr val="bg1"/>
                </a:solidFill>
              </a:rPr>
              <a:t>- to make clear what </a:t>
            </a:r>
            <a:r>
              <a:rPr lang="hr-HR" dirty="0" err="1" smtClean="0">
                <a:solidFill>
                  <a:schemeClr val="bg1"/>
                </a:solidFill>
              </a:rPr>
              <a:t>makes</a:t>
            </a:r>
            <a:r>
              <a:rPr lang="en-GB" dirty="0" smtClean="0">
                <a:solidFill>
                  <a:schemeClr val="bg1"/>
                </a:solidFill>
              </a:rPr>
              <a:t> </a:t>
            </a:r>
            <a:r>
              <a:rPr lang="en-GB" dirty="0">
                <a:solidFill>
                  <a:schemeClr val="bg1"/>
                </a:solidFill>
              </a:rPr>
              <a:t>a good review, to help reviewers understand what matters to </a:t>
            </a:r>
            <a:r>
              <a:rPr lang="en-GB" dirty="0" smtClean="0">
                <a:solidFill>
                  <a:schemeClr val="bg1"/>
                </a:solidFill>
              </a:rPr>
              <a:t>editors, </a:t>
            </a:r>
            <a:r>
              <a:rPr lang="en-GB" dirty="0">
                <a:solidFill>
                  <a:schemeClr val="bg1"/>
                </a:solidFill>
              </a:rPr>
              <a:t>to give reviewers help in producing a good review, to make clear what is expected from reviewer in terms of journal quality standards</a:t>
            </a:r>
          </a:p>
          <a:p>
            <a:pPr>
              <a:buClr>
                <a:schemeClr val="accent5"/>
              </a:buClr>
              <a:defRPr/>
            </a:pPr>
            <a:r>
              <a:rPr lang="en-GB" b="1" dirty="0">
                <a:solidFill>
                  <a:schemeClr val="accent5">
                    <a:lumMod val="20000"/>
                    <a:lumOff val="80000"/>
                  </a:schemeClr>
                </a:solidFill>
              </a:rPr>
              <a:t>readers</a:t>
            </a:r>
            <a:r>
              <a:rPr lang="en-GB" dirty="0">
                <a:solidFill>
                  <a:schemeClr val="bg1"/>
                </a:solidFill>
              </a:rPr>
              <a:t> - may have more confidence on objective and unbiased peer review, and consequently more trust in the accuracy of the published research studies</a:t>
            </a:r>
          </a:p>
        </p:txBody>
      </p:sp>
      <p:sp>
        <p:nvSpPr>
          <p:cNvPr id="27650" name="Title 2"/>
          <p:cNvSpPr>
            <a:spLocks noGrp="1"/>
          </p:cNvSpPr>
          <p:nvPr>
            <p:ph type="title"/>
          </p:nvPr>
        </p:nvSpPr>
        <p:spPr>
          <a:xfrm>
            <a:off x="2511380" y="274638"/>
            <a:ext cx="9071020" cy="1143000"/>
          </a:xfrm>
        </p:spPr>
        <p:txBody>
          <a:bodyPr/>
          <a:lstStyle/>
          <a:p>
            <a:r>
              <a:rPr lang="en-GB" altLang="sr-Latn-RS" noProof="0" dirty="0" smtClean="0">
                <a:cs typeface="Tunga" panose="020B0502040204020203" pitchFamily="34" charset="0"/>
              </a:rPr>
              <a:t>Instructions for peer reviewers</a:t>
            </a:r>
          </a:p>
        </p:txBody>
      </p:sp>
    </p:spTree>
    <p:extLst>
      <p:ext uri="{BB962C8B-B14F-4D97-AF65-F5344CB8AC3E}">
        <p14:creationId xmlns:p14="http://schemas.microsoft.com/office/powerpoint/2010/main" val="3321542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0" y="3789040"/>
            <a:ext cx="8991600" cy="2230760"/>
          </a:xfrm>
          <a:prstGeom prst="rect">
            <a:avLst/>
          </a:prstGeom>
        </p:spPr>
        <p:txBody>
          <a:bodyPr/>
          <a:lstStyle/>
          <a:p>
            <a:pPr>
              <a:buClr>
                <a:schemeClr val="accent5"/>
              </a:buClr>
              <a:defRPr/>
            </a:pPr>
            <a:endParaRPr lang="en-GB" sz="2800" dirty="0"/>
          </a:p>
          <a:p>
            <a:pPr algn="ctr">
              <a:buClr>
                <a:schemeClr val="accent5"/>
              </a:buClr>
              <a:defRPr/>
            </a:pPr>
            <a:r>
              <a:rPr lang="en-GB" sz="2800" dirty="0">
                <a:solidFill>
                  <a:schemeClr val="bg1"/>
                </a:solidFill>
              </a:rPr>
              <a:t>J. Stojanovski – </a:t>
            </a:r>
            <a:r>
              <a:rPr lang="en-GB" sz="2800" dirty="0">
                <a:solidFill>
                  <a:srgbClr val="FFFF00"/>
                </a:solidFill>
                <a:hlinkClick r:id="rId2"/>
              </a:rPr>
              <a:t>jadranka.stojanovski@irb.hr</a:t>
            </a:r>
            <a:r>
              <a:rPr lang="en-GB" sz="2800" dirty="0">
                <a:solidFill>
                  <a:srgbClr val="FFFF00"/>
                </a:solidFill>
              </a:rPr>
              <a:t> </a:t>
            </a:r>
          </a:p>
          <a:p>
            <a:pPr>
              <a:buClr>
                <a:schemeClr val="accent5"/>
              </a:buClr>
              <a:defRPr/>
            </a:pPr>
            <a:endParaRPr lang="en-GB" sz="2800" dirty="0">
              <a:solidFill>
                <a:srgbClr val="FFFF00"/>
              </a:solidFill>
            </a:endParaRPr>
          </a:p>
        </p:txBody>
      </p:sp>
      <p:sp>
        <p:nvSpPr>
          <p:cNvPr id="33794" name="Title 1"/>
          <p:cNvSpPr>
            <a:spLocks noGrp="1"/>
          </p:cNvSpPr>
          <p:nvPr>
            <p:ph type="title"/>
          </p:nvPr>
        </p:nvSpPr>
        <p:spPr>
          <a:xfrm>
            <a:off x="4487593" y="228599"/>
            <a:ext cx="5069157" cy="3752557"/>
          </a:xfrm>
          <a:solidFill>
            <a:srgbClr val="006600"/>
          </a:solidFill>
        </p:spPr>
        <p:txBody>
          <a:bodyPr>
            <a:normAutofit/>
          </a:bodyPr>
          <a:lstStyle/>
          <a:p>
            <a:r>
              <a:rPr lang="en-GB" altLang="sr-Latn-RS" noProof="0" dirty="0" smtClean="0">
                <a:cs typeface="Tunga" panose="020B0502040204020203" pitchFamily="34" charset="0"/>
              </a:rPr>
              <a:t>Thank you for your attention, comments and suggestions! </a:t>
            </a:r>
            <a:r>
              <a:rPr lang="en-GB" altLang="sr-Latn-RS" noProof="0" dirty="0" smtClean="0">
                <a:cs typeface="Tunga" panose="020B0502040204020203" pitchFamily="34" charset="0"/>
                <a:sym typeface="Wingdings" panose="05000000000000000000" pitchFamily="2" charset="2"/>
              </a:rPr>
              <a:t></a:t>
            </a:r>
            <a:endParaRPr lang="en-GB" altLang="sr-Latn-RS" noProof="0" dirty="0" smtClean="0">
              <a:cs typeface="Tunga"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227" y="5013176"/>
            <a:ext cx="689962" cy="836712"/>
          </a:xfrm>
          <a:prstGeom prst="rect">
            <a:avLst/>
          </a:prstGeom>
        </p:spPr>
      </p:pic>
    </p:spTree>
    <p:extLst>
      <p:ext uri="{BB962C8B-B14F-4D97-AF65-F5344CB8AC3E}">
        <p14:creationId xmlns:p14="http://schemas.microsoft.com/office/powerpoint/2010/main" val="303283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279"/>
            <a:ext cx="12192000" cy="5270264"/>
          </a:xfrm>
          <a:prstGeom prst="rect">
            <a:avLst/>
          </a:prstGeom>
        </p:spPr>
      </p:pic>
    </p:spTree>
    <p:extLst>
      <p:ext uri="{BB962C8B-B14F-4D97-AF65-F5344CB8AC3E}">
        <p14:creationId xmlns:p14="http://schemas.microsoft.com/office/powerpoint/2010/main" val="230677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84674416"/>
              </p:ext>
            </p:extLst>
          </p:nvPr>
        </p:nvGraphicFramePr>
        <p:xfrm>
          <a:off x="1828800" y="193185"/>
          <a:ext cx="9852337" cy="5859886"/>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1491176" y="1969477"/>
            <a:ext cx="3516923" cy="77372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073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Methodology</a:t>
            </a:r>
            <a:endParaRPr lang="hr-HR" dirty="0"/>
          </a:p>
        </p:txBody>
      </p:sp>
      <p:sp>
        <p:nvSpPr>
          <p:cNvPr id="3" name="Content Placeholder 2"/>
          <p:cNvSpPr>
            <a:spLocks noGrp="1"/>
          </p:cNvSpPr>
          <p:nvPr>
            <p:ph idx="1"/>
          </p:nvPr>
        </p:nvSpPr>
        <p:spPr/>
        <p:txBody>
          <a:bodyPr>
            <a:normAutofit lnSpcReduction="10000"/>
          </a:bodyPr>
          <a:lstStyle/>
          <a:p>
            <a:pPr fontAlgn="auto">
              <a:spcAft>
                <a:spcPts val="0"/>
              </a:spcAft>
              <a:buClr>
                <a:schemeClr val="accent5"/>
              </a:buClr>
              <a:defRPr/>
            </a:pPr>
            <a:r>
              <a:rPr lang="hr-HR" dirty="0" smtClean="0"/>
              <a:t>408</a:t>
            </a:r>
            <a:r>
              <a:rPr lang="en-GB" dirty="0" smtClean="0"/>
              <a:t> </a:t>
            </a:r>
            <a:r>
              <a:rPr lang="en-GB" dirty="0"/>
              <a:t>Croatian OA journals</a:t>
            </a:r>
          </a:p>
          <a:p>
            <a:pPr fontAlgn="auto">
              <a:spcAft>
                <a:spcPts val="0"/>
              </a:spcAft>
              <a:buClr>
                <a:schemeClr val="accent5"/>
              </a:buClr>
              <a:defRPr/>
            </a:pPr>
            <a:r>
              <a:rPr lang="hr-HR" dirty="0" smtClean="0"/>
              <a:t>145 (+7)	</a:t>
            </a:r>
            <a:r>
              <a:rPr lang="hr-HR" dirty="0" err="1" smtClean="0"/>
              <a:t>documents</a:t>
            </a:r>
            <a:r>
              <a:rPr lang="hr-HR" dirty="0" smtClean="0"/>
              <a:t> on </a:t>
            </a:r>
            <a:r>
              <a:rPr lang="hr-HR" dirty="0" err="1" smtClean="0"/>
              <a:t>peer</a:t>
            </a:r>
            <a:r>
              <a:rPr lang="hr-HR" dirty="0" smtClean="0"/>
              <a:t> </a:t>
            </a:r>
            <a:r>
              <a:rPr lang="hr-HR" dirty="0" err="1" smtClean="0"/>
              <a:t>review</a:t>
            </a:r>
            <a:r>
              <a:rPr lang="en-GB" dirty="0" smtClean="0"/>
              <a:t> </a:t>
            </a:r>
            <a:r>
              <a:rPr lang="en-GB" dirty="0"/>
              <a:t>(PDF, </a:t>
            </a:r>
            <a:r>
              <a:rPr lang="en-GB" dirty="0" smtClean="0"/>
              <a:t>DOC</a:t>
            </a:r>
            <a:r>
              <a:rPr lang="hr-HR" dirty="0" smtClean="0"/>
              <a:t>, RTF, TXT</a:t>
            </a:r>
            <a:r>
              <a:rPr lang="en-GB" dirty="0" smtClean="0"/>
              <a:t>)</a:t>
            </a:r>
            <a:endParaRPr lang="en-GB" dirty="0"/>
          </a:p>
          <a:p>
            <a:pPr fontAlgn="auto">
              <a:spcAft>
                <a:spcPts val="0"/>
              </a:spcAft>
              <a:buClr>
                <a:schemeClr val="accent5"/>
              </a:buClr>
              <a:defRPr/>
            </a:pPr>
            <a:r>
              <a:rPr lang="en-GB" dirty="0"/>
              <a:t>English and Croatian </a:t>
            </a:r>
            <a:r>
              <a:rPr lang="en-GB" dirty="0" smtClean="0"/>
              <a:t>language</a:t>
            </a:r>
            <a:endParaRPr lang="en-GB" dirty="0"/>
          </a:p>
          <a:p>
            <a:pPr fontAlgn="auto">
              <a:spcAft>
                <a:spcPts val="0"/>
              </a:spcAft>
              <a:buClr>
                <a:schemeClr val="accent5"/>
              </a:buClr>
              <a:defRPr/>
            </a:pPr>
            <a:r>
              <a:rPr lang="hr-HR" dirty="0"/>
              <a:t>T</a:t>
            </a:r>
            <a:r>
              <a:rPr lang="en-GB" dirty="0" err="1" smtClean="0"/>
              <a:t>ext</a:t>
            </a:r>
            <a:r>
              <a:rPr lang="en-GB" dirty="0" smtClean="0"/>
              <a:t> </a:t>
            </a:r>
            <a:r>
              <a:rPr lang="en-GB" dirty="0"/>
              <a:t>analysis</a:t>
            </a:r>
          </a:p>
          <a:p>
            <a:pPr fontAlgn="auto">
              <a:spcAft>
                <a:spcPts val="0"/>
              </a:spcAft>
              <a:buClr>
                <a:schemeClr val="accent5"/>
              </a:buClr>
              <a:defRPr/>
            </a:pPr>
            <a:r>
              <a:rPr lang="hr-HR" dirty="0" smtClean="0"/>
              <a:t>D</a:t>
            </a:r>
            <a:r>
              <a:rPr lang="en-GB" dirty="0" err="1" smtClean="0"/>
              <a:t>ocument</a:t>
            </a:r>
            <a:r>
              <a:rPr lang="en-GB" dirty="0" smtClean="0"/>
              <a:t> </a:t>
            </a:r>
            <a:r>
              <a:rPr lang="en-GB" dirty="0"/>
              <a:t>as an unit (case)</a:t>
            </a:r>
          </a:p>
          <a:p>
            <a:pPr fontAlgn="auto">
              <a:spcAft>
                <a:spcPts val="0"/>
              </a:spcAft>
              <a:buClr>
                <a:schemeClr val="accent5"/>
              </a:buClr>
              <a:defRPr/>
            </a:pPr>
            <a:r>
              <a:rPr lang="hr-HR" dirty="0" smtClean="0"/>
              <a:t>A</a:t>
            </a:r>
            <a:r>
              <a:rPr lang="en-GB" dirty="0" err="1" smtClean="0"/>
              <a:t>utomatic</a:t>
            </a:r>
            <a:r>
              <a:rPr lang="en-GB" dirty="0" smtClean="0"/>
              <a:t> </a:t>
            </a:r>
            <a:r>
              <a:rPr lang="en-GB" dirty="0"/>
              <a:t>coding using non-validated categorization dictionary</a:t>
            </a:r>
          </a:p>
          <a:p>
            <a:pPr fontAlgn="auto">
              <a:spcAft>
                <a:spcPts val="0"/>
              </a:spcAft>
              <a:buClr>
                <a:schemeClr val="accent5"/>
              </a:buClr>
              <a:defRPr/>
            </a:pPr>
            <a:r>
              <a:rPr lang="en-GB" dirty="0"/>
              <a:t>Provalis Research software for text analysis (QDA Miner and WordStat for word frequency analysis and text mining</a:t>
            </a:r>
            <a:r>
              <a:rPr lang="en-GB" dirty="0" smtClean="0"/>
              <a:t>)</a:t>
            </a:r>
            <a:endParaRPr lang="en-GB" dirty="0"/>
          </a:p>
        </p:txBody>
      </p:sp>
    </p:spTree>
    <p:extLst>
      <p:ext uri="{BB962C8B-B14F-4D97-AF65-F5344CB8AC3E}">
        <p14:creationId xmlns:p14="http://schemas.microsoft.com/office/powerpoint/2010/main" val="11763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048" y="274638"/>
            <a:ext cx="9078351" cy="1143000"/>
          </a:xfrm>
        </p:spPr>
        <p:txBody>
          <a:bodyPr/>
          <a:lstStyle/>
          <a:p>
            <a:r>
              <a:rPr lang="hr-HR" dirty="0" err="1" smtClean="0"/>
              <a:t>Instructions</a:t>
            </a:r>
            <a:r>
              <a:rPr lang="hr-HR" dirty="0" smtClean="0"/>
              <a:t> for </a:t>
            </a:r>
            <a:r>
              <a:rPr lang="hr-HR" dirty="0" err="1" smtClean="0"/>
              <a:t>peer</a:t>
            </a:r>
            <a:r>
              <a:rPr lang="hr-HR" dirty="0" smtClean="0"/>
              <a:t> </a:t>
            </a:r>
            <a:r>
              <a:rPr lang="hr-HR" dirty="0" err="1" smtClean="0"/>
              <a:t>reviewers</a:t>
            </a:r>
            <a:endParaRPr lang="hr-HR" dirty="0"/>
          </a:p>
        </p:txBody>
      </p:sp>
      <p:sp>
        <p:nvSpPr>
          <p:cNvPr id="3" name="Content Placeholder 2"/>
          <p:cNvSpPr>
            <a:spLocks noGrp="1"/>
          </p:cNvSpPr>
          <p:nvPr>
            <p:ph idx="1"/>
          </p:nvPr>
        </p:nvSpPr>
        <p:spPr/>
        <p:txBody>
          <a:bodyPr/>
          <a:lstStyle/>
          <a:p>
            <a:r>
              <a:rPr lang="hr-HR" dirty="0" err="1" smtClean="0"/>
              <a:t>after</a:t>
            </a:r>
            <a:r>
              <a:rPr lang="hr-HR" dirty="0" smtClean="0"/>
              <a:t> </a:t>
            </a:r>
            <a:r>
              <a:rPr lang="hr-HR" dirty="0" err="1" smtClean="0"/>
              <a:t>removing</a:t>
            </a:r>
            <a:r>
              <a:rPr lang="hr-HR" dirty="0" smtClean="0"/>
              <a:t> </a:t>
            </a:r>
            <a:r>
              <a:rPr lang="hr-HR" dirty="0" err="1" smtClean="0"/>
              <a:t>duplicates</a:t>
            </a:r>
            <a:r>
              <a:rPr lang="hr-HR" dirty="0" smtClean="0"/>
              <a:t>, </a:t>
            </a:r>
            <a:r>
              <a:rPr lang="hr-HR" dirty="0" err="1" smtClean="0"/>
              <a:t>and</a:t>
            </a:r>
            <a:r>
              <a:rPr lang="hr-HR" dirty="0" smtClean="0"/>
              <a:t> </a:t>
            </a:r>
            <a:r>
              <a:rPr lang="hr-HR" dirty="0" err="1" smtClean="0"/>
              <a:t>checking</a:t>
            </a:r>
            <a:r>
              <a:rPr lang="hr-HR" dirty="0" smtClean="0"/>
              <a:t> </a:t>
            </a:r>
            <a:r>
              <a:rPr lang="hr-HR" dirty="0" err="1" smtClean="0"/>
              <a:t>journal</a:t>
            </a:r>
            <a:r>
              <a:rPr lang="hr-HR" dirty="0" smtClean="0"/>
              <a:t> web </a:t>
            </a:r>
            <a:r>
              <a:rPr lang="hr-HR" dirty="0" err="1" smtClean="0"/>
              <a:t>sites</a:t>
            </a:r>
            <a:r>
              <a:rPr lang="hr-HR" dirty="0" smtClean="0"/>
              <a:t>, </a:t>
            </a:r>
            <a:r>
              <a:rPr lang="hr-HR" dirty="0" err="1" smtClean="0"/>
              <a:t>we</a:t>
            </a:r>
            <a:r>
              <a:rPr lang="hr-HR" dirty="0" smtClean="0"/>
              <a:t> </a:t>
            </a:r>
            <a:r>
              <a:rPr lang="hr-HR" dirty="0" err="1" smtClean="0"/>
              <a:t>collected</a:t>
            </a:r>
            <a:r>
              <a:rPr lang="hr-HR" dirty="0" smtClean="0"/>
              <a:t> </a:t>
            </a:r>
            <a:r>
              <a:rPr lang="hr-HR" dirty="0" err="1" smtClean="0"/>
              <a:t>final</a:t>
            </a:r>
            <a:r>
              <a:rPr lang="hr-HR" dirty="0" smtClean="0"/>
              <a:t> </a:t>
            </a:r>
            <a:r>
              <a:rPr lang="hr-HR" dirty="0" err="1" smtClean="0"/>
              <a:t>number</a:t>
            </a:r>
            <a:r>
              <a:rPr lang="hr-HR" dirty="0" smtClean="0"/>
              <a:t> </a:t>
            </a:r>
            <a:r>
              <a:rPr lang="hr-HR" dirty="0" err="1" smtClean="0"/>
              <a:t>of</a:t>
            </a:r>
            <a:r>
              <a:rPr lang="hr-HR" dirty="0" smtClean="0"/>
              <a:t> 152 </a:t>
            </a:r>
            <a:r>
              <a:rPr lang="hr-HR" dirty="0" err="1" smtClean="0"/>
              <a:t>documents</a:t>
            </a:r>
            <a:endParaRPr lang="hr-HR" dirty="0" smtClean="0"/>
          </a:p>
          <a:p>
            <a:endParaRPr lang="hr-HR" dirty="0"/>
          </a:p>
          <a:p>
            <a:r>
              <a:rPr lang="hr-HR" dirty="0" smtClean="0"/>
              <a:t>58 </a:t>
            </a:r>
            <a:r>
              <a:rPr lang="hr-HR" dirty="0" err="1" smtClean="0"/>
              <a:t>documents</a:t>
            </a:r>
            <a:r>
              <a:rPr lang="hr-HR" dirty="0" smtClean="0"/>
              <a:t> </a:t>
            </a:r>
            <a:r>
              <a:rPr lang="hr-HR" dirty="0" err="1" smtClean="0"/>
              <a:t>just</a:t>
            </a:r>
            <a:r>
              <a:rPr lang="hr-HR" dirty="0" smtClean="0"/>
              <a:t> </a:t>
            </a:r>
            <a:r>
              <a:rPr lang="hr-HR" dirty="0" err="1" smtClean="0"/>
              <a:t>mentioning</a:t>
            </a:r>
            <a:r>
              <a:rPr lang="hr-HR" dirty="0" smtClean="0"/>
              <a:t> </a:t>
            </a:r>
            <a:r>
              <a:rPr lang="hr-HR" dirty="0" err="1" smtClean="0"/>
              <a:t>peer</a:t>
            </a:r>
            <a:r>
              <a:rPr lang="hr-HR" dirty="0" smtClean="0"/>
              <a:t> </a:t>
            </a:r>
            <a:r>
              <a:rPr lang="hr-HR" dirty="0" err="1" smtClean="0"/>
              <a:t>review</a:t>
            </a:r>
            <a:endParaRPr lang="hr-HR" dirty="0" smtClean="0"/>
          </a:p>
          <a:p>
            <a:r>
              <a:rPr lang="hr-HR" dirty="0" smtClean="0"/>
              <a:t>63 </a:t>
            </a:r>
            <a:r>
              <a:rPr lang="hr-HR" dirty="0" err="1" smtClean="0"/>
              <a:t>documents</a:t>
            </a:r>
            <a:r>
              <a:rPr lang="hr-HR" dirty="0" smtClean="0"/>
              <a:t> are </a:t>
            </a:r>
            <a:r>
              <a:rPr lang="hr-HR" dirty="0" err="1" smtClean="0"/>
              <a:t>forms</a:t>
            </a:r>
            <a:r>
              <a:rPr lang="hr-HR" dirty="0" smtClean="0"/>
              <a:t> (57 </a:t>
            </a:r>
            <a:r>
              <a:rPr lang="hr-HR" dirty="0" err="1" smtClean="0"/>
              <a:t>readable</a:t>
            </a:r>
            <a:r>
              <a:rPr lang="hr-HR" dirty="0" smtClean="0"/>
              <a:t> for QDA Miner)</a:t>
            </a:r>
          </a:p>
          <a:p>
            <a:r>
              <a:rPr lang="hr-HR" dirty="0" smtClean="0">
                <a:solidFill>
                  <a:srgbClr val="FFFF00"/>
                </a:solidFill>
              </a:rPr>
              <a:t>31 </a:t>
            </a:r>
            <a:r>
              <a:rPr lang="hr-HR" dirty="0" err="1" smtClean="0">
                <a:solidFill>
                  <a:srgbClr val="FFFF00"/>
                </a:solidFill>
              </a:rPr>
              <a:t>documents</a:t>
            </a:r>
            <a:r>
              <a:rPr lang="hr-HR" dirty="0" smtClean="0">
                <a:solidFill>
                  <a:srgbClr val="FFFF00"/>
                </a:solidFill>
              </a:rPr>
              <a:t> are </a:t>
            </a:r>
            <a:r>
              <a:rPr lang="hr-HR" dirty="0" err="1" smtClean="0">
                <a:solidFill>
                  <a:srgbClr val="FFFF00"/>
                </a:solidFill>
              </a:rPr>
              <a:t>instructions</a:t>
            </a:r>
            <a:r>
              <a:rPr lang="hr-HR" dirty="0" smtClean="0">
                <a:solidFill>
                  <a:srgbClr val="FFFF00"/>
                </a:solidFill>
              </a:rPr>
              <a:t> for </a:t>
            </a:r>
            <a:r>
              <a:rPr lang="hr-HR" dirty="0" err="1" smtClean="0">
                <a:solidFill>
                  <a:srgbClr val="FFFF00"/>
                </a:solidFill>
              </a:rPr>
              <a:t>peer</a:t>
            </a:r>
            <a:r>
              <a:rPr lang="hr-HR" dirty="0" smtClean="0">
                <a:solidFill>
                  <a:srgbClr val="FFFF00"/>
                </a:solidFill>
              </a:rPr>
              <a:t> </a:t>
            </a:r>
            <a:r>
              <a:rPr lang="hr-HR" dirty="0" err="1" smtClean="0">
                <a:solidFill>
                  <a:srgbClr val="FFFF00"/>
                </a:solidFill>
              </a:rPr>
              <a:t>reviewers</a:t>
            </a:r>
            <a:endParaRPr lang="hr-HR" dirty="0" smtClean="0">
              <a:solidFill>
                <a:srgbClr val="FFFF00"/>
              </a:solidFill>
            </a:endParaRPr>
          </a:p>
          <a:p>
            <a:endParaRPr lang="hr-HR" dirty="0"/>
          </a:p>
        </p:txBody>
      </p:sp>
    </p:spTree>
    <p:extLst>
      <p:ext uri="{BB962C8B-B14F-4D97-AF65-F5344CB8AC3E}">
        <p14:creationId xmlns:p14="http://schemas.microsoft.com/office/powerpoint/2010/main" val="2600727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396" y="274638"/>
            <a:ext cx="7967003" cy="1143000"/>
          </a:xfrm>
        </p:spPr>
        <p:txBody>
          <a:bodyPr>
            <a:normAutofit fontScale="90000"/>
          </a:bodyPr>
          <a:lstStyle/>
          <a:p>
            <a:r>
              <a:rPr lang="hr-HR" dirty="0" err="1" smtClean="0">
                <a:solidFill>
                  <a:srgbClr val="FFFF00"/>
                </a:solidFill>
              </a:rPr>
              <a:t>Not</a:t>
            </a:r>
            <a:r>
              <a:rPr lang="hr-HR" dirty="0" smtClean="0"/>
              <a:t> </a:t>
            </a:r>
            <a:r>
              <a:rPr lang="hr-HR" dirty="0" err="1" smtClean="0"/>
              <a:t>instructions</a:t>
            </a:r>
            <a:r>
              <a:rPr lang="hr-HR" dirty="0" smtClean="0"/>
              <a:t> for </a:t>
            </a:r>
            <a:r>
              <a:rPr lang="hr-HR" dirty="0" err="1" smtClean="0"/>
              <a:t>peer</a:t>
            </a:r>
            <a:r>
              <a:rPr lang="hr-HR" dirty="0" smtClean="0"/>
              <a:t> </a:t>
            </a:r>
            <a:r>
              <a:rPr lang="hr-HR" dirty="0" err="1" smtClean="0"/>
              <a:t>reviewers</a:t>
            </a:r>
            <a:r>
              <a:rPr lang="hr-HR" dirty="0" smtClean="0"/>
              <a:t> (</a:t>
            </a:r>
            <a:r>
              <a:rPr lang="hr-HR" dirty="0" smtClean="0"/>
              <a:t>58)</a:t>
            </a:r>
            <a:endParaRPr lang="hr-HR" dirty="0"/>
          </a:p>
        </p:txBody>
      </p:sp>
      <p:sp>
        <p:nvSpPr>
          <p:cNvPr id="3" name="Content Placeholder 2"/>
          <p:cNvSpPr>
            <a:spLocks noGrp="1"/>
          </p:cNvSpPr>
          <p:nvPr>
            <p:ph idx="1"/>
          </p:nvPr>
        </p:nvSpPr>
        <p:spPr/>
        <p:txBody>
          <a:bodyPr>
            <a:normAutofit fontScale="92500"/>
          </a:bodyPr>
          <a:lstStyle/>
          <a:p>
            <a:r>
              <a:rPr lang="en-US" i="1" dirty="0"/>
              <a:t>Peer Review Process</a:t>
            </a:r>
          </a:p>
          <a:p>
            <a:endParaRPr lang="en-US" i="1" dirty="0"/>
          </a:p>
          <a:p>
            <a:r>
              <a:rPr lang="en-US" i="1" dirty="0"/>
              <a:t>Original scientific papers submitted for publication are reviewed by two referees. Authors are requested to provide names and contact information (e-mail address) of two experts in the field as possible reviewers of their manuscript. Only papers with favorable reports are accepted for publication. The revised manuscript should be returned within three months. The acceptance of manuscripts for publication is decided by the Editor-in-Chief.</a:t>
            </a:r>
            <a:endParaRPr lang="hr-HR" i="1" dirty="0"/>
          </a:p>
        </p:txBody>
      </p:sp>
    </p:spTree>
    <p:extLst>
      <p:ext uri="{BB962C8B-B14F-4D97-AF65-F5344CB8AC3E}">
        <p14:creationId xmlns:p14="http://schemas.microsoft.com/office/powerpoint/2010/main" val="363397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Valencia2016</Template>
  <TotalTime>2058</TotalTime>
  <Words>1169</Words>
  <Application>Microsoft Office PowerPoint</Application>
  <PresentationFormat>Widescreen</PresentationFormat>
  <Paragraphs>339</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Tunga</vt:lpstr>
      <vt:lpstr>Wingdings</vt:lpstr>
      <vt:lpstr>Tema di Office</vt:lpstr>
      <vt:lpstr>Croatian Open Access journals peer review guidelines and policies</vt:lpstr>
      <vt:lpstr>Goals</vt:lpstr>
      <vt:lpstr>Peer reviewer roles</vt:lpstr>
      <vt:lpstr>Instructions for peer reviewers</vt:lpstr>
      <vt:lpstr>PowerPoint Presentation</vt:lpstr>
      <vt:lpstr>PowerPoint Presentation</vt:lpstr>
      <vt:lpstr>Methodology</vt:lpstr>
      <vt:lpstr>Instructions for peer reviewers</vt:lpstr>
      <vt:lpstr>Not instructions for peer reviewers (58)</vt:lpstr>
      <vt:lpstr>Instructions                     Forms</vt:lpstr>
      <vt:lpstr>WHAT EDITORS EXPECT FROM PEER REVIEVERS?</vt:lpstr>
      <vt:lpstr>Before reviewing</vt:lpstr>
      <vt:lpstr>Reviewer should take care about: </vt:lpstr>
      <vt:lpstr>Conflict of interest disclosures </vt:lpstr>
      <vt:lpstr>Review (applicability depends on the discipline)</vt:lpstr>
      <vt:lpstr>Review (applicability depends on the discipline)</vt:lpstr>
      <vt:lpstr>Review (applicability depends on the discipline)</vt:lpstr>
      <vt:lpstr>Provide appropriate and helpful feedback</vt:lpstr>
      <vt:lpstr>Different titles</vt:lpstr>
      <vt:lpstr>Top categories</vt:lpstr>
      <vt:lpstr>PowerPoint Presentation</vt:lpstr>
      <vt:lpstr>PowerPoint Presentation</vt:lpstr>
      <vt:lpstr>PowerPoint Presentation</vt:lpstr>
      <vt:lpstr>PowerPoint Presentation</vt:lpstr>
      <vt:lpstr>why forms are not appropriate?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journals (74)</vt:lpstr>
      <vt:lpstr>PowerPoint Presentation</vt:lpstr>
      <vt:lpstr>PowerPoint Presentation</vt:lpstr>
      <vt:lpstr>Conclusion</vt:lpstr>
      <vt:lpstr>PowerPoint Presentation</vt:lpstr>
      <vt:lpstr>Acknowledgment</vt:lpstr>
      <vt:lpstr>Thank you for your attention, comments and suggestions!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Jadranka Stojanovski</dc:creator>
  <cp:lastModifiedBy>Jadranka Stojanovski</cp:lastModifiedBy>
  <cp:revision>52</cp:revision>
  <dcterms:created xsi:type="dcterms:W3CDTF">2016-03-08T23:01:42Z</dcterms:created>
  <dcterms:modified xsi:type="dcterms:W3CDTF">2016-03-10T09:21:21Z</dcterms:modified>
</cp:coreProperties>
</file>